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</p:sldIdLst>
  <p:sldSz cy="5143500" cx="9144000"/>
  <p:notesSz cx="6858000" cy="9144000"/>
  <p:embeddedFontLst>
    <p:embeddedFont>
      <p:font typeface="Roboto"/>
      <p:regular r:id="rId78"/>
      <p:bold r:id="rId79"/>
      <p:italic r:id="rId80"/>
      <p:boldItalic r:id="rId8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Roboto-italic.fntdata"/><Relationship Id="rId81" Type="http://schemas.openxmlformats.org/officeDocument/2006/relationships/font" Target="fonts/Roboto-boldItalic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31" Type="http://schemas.openxmlformats.org/officeDocument/2006/relationships/slide" Target="slides/slide25.xml"/><Relationship Id="rId75" Type="http://schemas.openxmlformats.org/officeDocument/2006/relationships/slide" Target="slides/slide69.xml"/><Relationship Id="rId30" Type="http://schemas.openxmlformats.org/officeDocument/2006/relationships/slide" Target="slides/slide24.xml"/><Relationship Id="rId74" Type="http://schemas.openxmlformats.org/officeDocument/2006/relationships/slide" Target="slides/slide68.xml"/><Relationship Id="rId33" Type="http://schemas.openxmlformats.org/officeDocument/2006/relationships/slide" Target="slides/slide27.xml"/><Relationship Id="rId77" Type="http://schemas.openxmlformats.org/officeDocument/2006/relationships/slide" Target="slides/slide71.xml"/><Relationship Id="rId32" Type="http://schemas.openxmlformats.org/officeDocument/2006/relationships/slide" Target="slides/slide26.xml"/><Relationship Id="rId76" Type="http://schemas.openxmlformats.org/officeDocument/2006/relationships/slide" Target="slides/slide70.xml"/><Relationship Id="rId35" Type="http://schemas.openxmlformats.org/officeDocument/2006/relationships/slide" Target="slides/slide29.xml"/><Relationship Id="rId79" Type="http://schemas.openxmlformats.org/officeDocument/2006/relationships/font" Target="fonts/Roboto-bold.fntdata"/><Relationship Id="rId34" Type="http://schemas.openxmlformats.org/officeDocument/2006/relationships/slide" Target="slides/slide28.xml"/><Relationship Id="rId78" Type="http://schemas.openxmlformats.org/officeDocument/2006/relationships/font" Target="fonts/Roboto-regular.fntdata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20" Type="http://schemas.openxmlformats.org/officeDocument/2006/relationships/slide" Target="slides/slide14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22" Type="http://schemas.openxmlformats.org/officeDocument/2006/relationships/slide" Target="slides/slide16.xml"/><Relationship Id="rId66" Type="http://schemas.openxmlformats.org/officeDocument/2006/relationships/slide" Target="slides/slide60.xml"/><Relationship Id="rId21" Type="http://schemas.openxmlformats.org/officeDocument/2006/relationships/slide" Target="slides/slide15.xml"/><Relationship Id="rId65" Type="http://schemas.openxmlformats.org/officeDocument/2006/relationships/slide" Target="slides/slide59.xml"/><Relationship Id="rId24" Type="http://schemas.openxmlformats.org/officeDocument/2006/relationships/slide" Target="slides/slide18.xml"/><Relationship Id="rId68" Type="http://schemas.openxmlformats.org/officeDocument/2006/relationships/slide" Target="slides/slide62.xml"/><Relationship Id="rId23" Type="http://schemas.openxmlformats.org/officeDocument/2006/relationships/slide" Target="slides/slide17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slide" Target="slides/slide6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slide" Target="slides/slide53.xml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a90c3d41f6_0_1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3a90c3d41f6_0_14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a90c3d41f6_0_3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3a90c3d41f6_0_30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a90c3d41f6_0_3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g3a90c3d41f6_0_3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a90c3d41f6_0_3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g3a90c3d41f6_0_3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a90c3d41f6_0_3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3a90c3d41f6_0_31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a90c3d41f6_0_3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3a90c3d41f6_0_3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a90c3d41f6_0_30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3a90c3d41f6_0_30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a90c3d41f6_0_3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g3a90c3d41f6_0_31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a90c3d41f6_0_3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3a90c3d41f6_0_32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a90c3d41f6_0_3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3a90c3d41f6_0_32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a90c3d41f6_0_3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3a90c3d41f6_0_32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a90c3d41f6_0_29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3a90c3d41f6_0_29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a90c3d41f6_0_3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3a90c3d41f6_0_32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a90c3d41f6_0_3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g3a90c3d41f6_0_32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a90c3d41f6_0_3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g3a90c3d41f6_0_33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a90c3d41f6_0_3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3a90c3d41f6_0_33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a90c3d41f6_0_3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3a90c3d41f6_0_33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a90c3d41f6_0_3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g3a90c3d41f6_0_33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a90c3d41f6_0_33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g3a90c3d41f6_0_33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a90c3d41f6_0_39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3a90c3d41f6_0_39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3a90c3d41f6_0_34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3a90c3d41f6_0_34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a90c3d41f6_0_3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3a90c3d41f6_0_34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a90c3d41f6_0_29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a90c3d41f6_0_29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a90c3d41f6_0_3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3a90c3d41f6_0_34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a90c3d41f6_0_3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3a90c3d41f6_0_35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3a90c3d41f6_0_3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g3a90c3d41f6_0_35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a90c3d41f6_0_3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g3a90c3d41f6_0_34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3a90c3d41f6_0_35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g3a90c3d41f6_0_35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a90c3d41f6_0_35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g3a90c3d41f6_0_35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3a90c3d41f6_0_3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g3a90c3d41f6_0_35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3a90c3d41f6_0_3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g3a90c3d41f6_0_35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3a90c3d41f6_0_3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3a90c3d41f6_0_35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a90c3d41f6_0_35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g3a90c3d41f6_0_35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a90c3d41f6_0_2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3a90c3d41f6_0_29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a90c3d41f6_0_3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g3a90c3d41f6_0_36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a90c3d41f6_0_3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g3a90c3d41f6_0_36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3a90c3d41f6_0_36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g3a90c3d41f6_0_36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3a90c3d41f6_0_15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g3a90c3d41f6_0_15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a90c3d41f6_0_1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g3a90c3d41f6_0_15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3a90c3d41f6_0_36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g3a90c3d41f6_0_36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3a90c3d41f6_0_1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g3a90c3d41f6_0_15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3a90c3d41f6_0_1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g3a90c3d41f6_0_16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3a90c3d41f6_0_16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3" name="Google Shape;793;g3a90c3d41f6_0_16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a90c3d41f6_0_17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g3a90c3d41f6_0_17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a90c3d41f6_0_30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g3a90c3d41f6_0_30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g3a90c3d41f6_0_38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g3a90c3d41f6_0_38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3a90c3d41f6_0_38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g3a90c3d41f6_0_38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3a90c3d41f6_0_38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5" name="Google Shape;895;g3a90c3d41f6_0_38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3a90c3d41f6_0_38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g3a90c3d41f6_0_38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3a90c3d41f6_0_38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5" name="Google Shape;915;g3a90c3d41f6_0_38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g3a90c3d41f6_0_24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g3a90c3d41f6_0_24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g3a90c3d41f6_0_3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g3a90c3d41f6_0_36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3a90c3d41f6_0_3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6" name="Google Shape;946;g3a90c3d41f6_0_36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3a90c3d41f6_0_3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6" name="Google Shape;956;g3a90c3d41f6_0_37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g3a90c3d41f6_0_37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g3a90c3d41f6_0_37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a90c3d41f6_0_30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g3a90c3d41f6_0_30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3a90c3d41f6_0_37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g3a90c3d41f6_0_37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a90c3d41f6_0_3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6" name="Google Shape;986;g3a90c3d41f6_0_37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4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3a90c3d41f6_0_3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g3a90c3d41f6_0_37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3a90c3d41f6_0_3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g3a90c3d41f6_0_376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3a90c3d41f6_0_37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g3a90c3d41f6_0_37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3a90c3d41f6_0_3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6" name="Google Shape;1026;g3a90c3d41f6_0_37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4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Google Shape;1035;g3a90c3d41f6_0_37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6" name="Google Shape;1036;g3a90c3d41f6_0_37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4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3a90c3d41f6_0_3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g3a90c3d41f6_0_37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a90c3d41f6_0_38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g3a90c3d41f6_0_38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a90c3d41f6_0_38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g3a90c3d41f6_0_38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a90c3d41f6_0_30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3a90c3d41f6_0_301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3a90c3d41f6_0_3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g3a90c3d41f6_0_38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3a90c3d41f6_0_3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g3a90c3d41f6_0_38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a90c3d41f6_0_3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3a90c3d41f6_0_30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a90c3d41f6_0_3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3a90c3d41f6_0_31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12.png"/><Relationship Id="rId6" Type="http://schemas.openxmlformats.org/officeDocument/2006/relationships/image" Target="../media/image17.png"/><Relationship Id="rId7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8.png"/><Relationship Id="rId6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8.png"/><Relationship Id="rId6" Type="http://schemas.openxmlformats.org/officeDocument/2006/relationships/image" Target="../media/image18.png"/><Relationship Id="rId7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16.png"/><Relationship Id="rId6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1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11.png"/><Relationship Id="rId8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9" Type="http://schemas.openxmlformats.org/officeDocument/2006/relationships/image" Target="../media/image20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11.png"/><Relationship Id="rId8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10" Type="http://schemas.openxmlformats.org/officeDocument/2006/relationships/image" Target="../media/image20.png"/><Relationship Id="rId9" Type="http://schemas.openxmlformats.org/officeDocument/2006/relationships/image" Target="../media/image22.png"/><Relationship Id="rId5" Type="http://schemas.openxmlformats.org/officeDocument/2006/relationships/image" Target="../media/image13.png"/><Relationship Id="rId6" Type="http://schemas.openxmlformats.org/officeDocument/2006/relationships/image" Target="../media/image21.png"/><Relationship Id="rId7" Type="http://schemas.openxmlformats.org/officeDocument/2006/relationships/image" Target="../media/image11.png"/><Relationship Id="rId8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24.png"/><Relationship Id="rId6" Type="http://schemas.openxmlformats.org/officeDocument/2006/relationships/image" Target="../media/image4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24.png"/><Relationship Id="rId6" Type="http://schemas.openxmlformats.org/officeDocument/2006/relationships/image" Target="../media/image42.png"/><Relationship Id="rId7" Type="http://schemas.openxmlformats.org/officeDocument/2006/relationships/image" Target="../media/image2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2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2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2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Relationship Id="rId4" Type="http://schemas.openxmlformats.org/officeDocument/2006/relationships/image" Target="../media/image6.jpg"/><Relationship Id="rId5" Type="http://schemas.openxmlformats.org/officeDocument/2006/relationships/image" Target="../media/image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Relationship Id="rId4" Type="http://schemas.openxmlformats.org/officeDocument/2006/relationships/image" Target="../media/image6.jpg"/><Relationship Id="rId5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png"/><Relationship Id="rId4" Type="http://schemas.openxmlformats.org/officeDocument/2006/relationships/image" Target="../media/image6.jpg"/><Relationship Id="rId5" Type="http://schemas.openxmlformats.org/officeDocument/2006/relationships/image" Target="../media/image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4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4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Relationship Id="rId4" Type="http://schemas.openxmlformats.org/officeDocument/2006/relationships/image" Target="../media/image6.jpg"/><Relationship Id="rId5" Type="http://schemas.openxmlformats.org/officeDocument/2006/relationships/image" Target="../media/image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4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3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3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31.png"/><Relationship Id="rId6" Type="http://schemas.openxmlformats.org/officeDocument/2006/relationships/image" Target="../media/image1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36.png"/></Relationships>
</file>

<file path=ppt/slides/_rels/slide46.xml.rels><?xml version="1.0" encoding="UTF-8" standalone="yes"?><Relationships xmlns="http://schemas.openxmlformats.org/package/2006/relationships"><Relationship Id="rId11" Type="http://schemas.openxmlformats.org/officeDocument/2006/relationships/image" Target="../media/image54.png"/><Relationship Id="rId10" Type="http://schemas.openxmlformats.org/officeDocument/2006/relationships/image" Target="../media/image44.png"/><Relationship Id="rId13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9" Type="http://schemas.openxmlformats.org/officeDocument/2006/relationships/image" Target="../media/image53.png"/><Relationship Id="rId14" Type="http://schemas.openxmlformats.org/officeDocument/2006/relationships/image" Target="../media/image47.png"/><Relationship Id="rId5" Type="http://schemas.openxmlformats.org/officeDocument/2006/relationships/image" Target="../media/image35.png"/><Relationship Id="rId6" Type="http://schemas.openxmlformats.org/officeDocument/2006/relationships/image" Target="../media/image38.png"/><Relationship Id="rId7" Type="http://schemas.openxmlformats.org/officeDocument/2006/relationships/image" Target="../media/image37.png"/><Relationship Id="rId8" Type="http://schemas.openxmlformats.org/officeDocument/2006/relationships/image" Target="../media/image58.png"/></Relationships>
</file>

<file path=ppt/slides/_rels/slide47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png"/><Relationship Id="rId10" Type="http://schemas.openxmlformats.org/officeDocument/2006/relationships/image" Target="../media/image58.png"/><Relationship Id="rId13" Type="http://schemas.openxmlformats.org/officeDocument/2006/relationships/image" Target="../media/image54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9" Type="http://schemas.openxmlformats.org/officeDocument/2006/relationships/image" Target="../media/image57.png"/><Relationship Id="rId15" Type="http://schemas.openxmlformats.org/officeDocument/2006/relationships/image" Target="../media/image68.png"/><Relationship Id="rId14" Type="http://schemas.openxmlformats.org/officeDocument/2006/relationships/image" Target="../media/image62.png"/><Relationship Id="rId17" Type="http://schemas.openxmlformats.org/officeDocument/2006/relationships/image" Target="../media/image49.png"/><Relationship Id="rId16" Type="http://schemas.openxmlformats.org/officeDocument/2006/relationships/image" Target="../media/image50.png"/><Relationship Id="rId5" Type="http://schemas.openxmlformats.org/officeDocument/2006/relationships/image" Target="../media/image35.png"/><Relationship Id="rId19" Type="http://schemas.openxmlformats.org/officeDocument/2006/relationships/image" Target="../media/image14.png"/><Relationship Id="rId6" Type="http://schemas.openxmlformats.org/officeDocument/2006/relationships/image" Target="../media/image63.png"/><Relationship Id="rId18" Type="http://schemas.openxmlformats.org/officeDocument/2006/relationships/image" Target="../media/image47.png"/><Relationship Id="rId7" Type="http://schemas.openxmlformats.org/officeDocument/2006/relationships/image" Target="../media/image38.png"/><Relationship Id="rId8" Type="http://schemas.openxmlformats.org/officeDocument/2006/relationships/image" Target="../media/image37.png"/></Relationships>
</file>

<file path=ppt/slides/_rels/slide4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53.png"/><Relationship Id="rId13" Type="http://schemas.openxmlformats.org/officeDocument/2006/relationships/image" Target="../media/image66.pn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9" Type="http://schemas.openxmlformats.org/officeDocument/2006/relationships/image" Target="../media/image58.png"/><Relationship Id="rId15" Type="http://schemas.openxmlformats.org/officeDocument/2006/relationships/image" Target="../media/image64.png"/><Relationship Id="rId14" Type="http://schemas.openxmlformats.org/officeDocument/2006/relationships/image" Target="../media/image69.png"/><Relationship Id="rId5" Type="http://schemas.openxmlformats.org/officeDocument/2006/relationships/image" Target="../media/image63.png"/><Relationship Id="rId6" Type="http://schemas.openxmlformats.org/officeDocument/2006/relationships/image" Target="../media/image38.png"/><Relationship Id="rId7" Type="http://schemas.openxmlformats.org/officeDocument/2006/relationships/image" Target="../media/image37.png"/><Relationship Id="rId8" Type="http://schemas.openxmlformats.org/officeDocument/2006/relationships/image" Target="../media/image57.png"/></Relationships>
</file>

<file path=ppt/slides/_rels/slide49.xml.rels><?xml version="1.0" encoding="UTF-8" standalone="yes"?><Relationships xmlns="http://schemas.openxmlformats.org/package/2006/relationships"><Relationship Id="rId11" Type="http://schemas.openxmlformats.org/officeDocument/2006/relationships/image" Target="../media/image44.png"/><Relationship Id="rId10" Type="http://schemas.openxmlformats.org/officeDocument/2006/relationships/image" Target="../media/image53.png"/><Relationship Id="rId13" Type="http://schemas.openxmlformats.org/officeDocument/2006/relationships/image" Target="../media/image66.png"/><Relationship Id="rId12" Type="http://schemas.openxmlformats.org/officeDocument/2006/relationships/image" Target="../media/image5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9" Type="http://schemas.openxmlformats.org/officeDocument/2006/relationships/image" Target="../media/image58.png"/><Relationship Id="rId15" Type="http://schemas.openxmlformats.org/officeDocument/2006/relationships/image" Target="../media/image81.png"/><Relationship Id="rId14" Type="http://schemas.openxmlformats.org/officeDocument/2006/relationships/image" Target="../media/image71.png"/><Relationship Id="rId16" Type="http://schemas.openxmlformats.org/officeDocument/2006/relationships/image" Target="../media/image74.png"/><Relationship Id="rId5" Type="http://schemas.openxmlformats.org/officeDocument/2006/relationships/image" Target="../media/image63.png"/><Relationship Id="rId6" Type="http://schemas.openxmlformats.org/officeDocument/2006/relationships/image" Target="../media/image38.png"/><Relationship Id="rId7" Type="http://schemas.openxmlformats.org/officeDocument/2006/relationships/image" Target="../media/image37.png"/><Relationship Id="rId8" Type="http://schemas.openxmlformats.org/officeDocument/2006/relationships/image" Target="../media/image5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7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97.gif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7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7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77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7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9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95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8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9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8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8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84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8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8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9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90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89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9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96.png"/></Relationships>
</file>

<file path=ppt/slides/_rels/slide71.xml.rels><?xml version="1.0" encoding="UTF-8" standalone="yes"?><Relationships xmlns="http://schemas.openxmlformats.org/package/2006/relationships"><Relationship Id="rId11" Type="http://schemas.openxmlformats.org/officeDocument/2006/relationships/image" Target="../media/image79.png"/><Relationship Id="rId10" Type="http://schemas.openxmlformats.org/officeDocument/2006/relationships/image" Target="../media/image85.png"/><Relationship Id="rId1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9" Type="http://schemas.openxmlformats.org/officeDocument/2006/relationships/hyperlink" Target="http://filippocmc.github.io" TargetMode="External"/><Relationship Id="rId5" Type="http://schemas.openxmlformats.org/officeDocument/2006/relationships/hyperlink" Target="https://mml-book.github.io/book/mml-book.pdf" TargetMode="External"/><Relationship Id="rId6" Type="http://schemas.openxmlformats.org/officeDocument/2006/relationships/hyperlink" Target="https://anthology-of-data.science/resources/prince2023udl.pdf" TargetMode="External"/><Relationship Id="rId7" Type="http://schemas.openxmlformats.org/officeDocument/2006/relationships/hyperlink" Target="https://www.youtube.com/@3blue1brown/playlists" TargetMode="External"/><Relationship Id="rId8" Type="http://schemas.openxmlformats.org/officeDocument/2006/relationships/hyperlink" Target="mailto:f.corponi@imperial.ac.uk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2.jpg"/><Relationship Id="rId5" Type="http://schemas.openxmlformats.org/officeDocument/2006/relationships/image" Target="../media/image16.png"/><Relationship Id="rId6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0" name="Google Shape;130;p25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1" name="Google Shape;131;p25"/>
          <p:cNvSpPr txBox="1"/>
          <p:nvPr/>
        </p:nvSpPr>
        <p:spPr>
          <a:xfrm>
            <a:off x="886650" y="2163700"/>
            <a:ext cx="737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Digital Phenotyping in Bipolar Disorder</a:t>
            </a:r>
            <a:endParaRPr sz="700"/>
          </a:p>
        </p:txBody>
      </p:sp>
      <p:sp>
        <p:nvSpPr>
          <p:cNvPr id="132" name="Google Shape;132;p25"/>
          <p:cNvSpPr txBox="1"/>
          <p:nvPr/>
        </p:nvSpPr>
        <p:spPr>
          <a:xfrm>
            <a:off x="3273750" y="3723150"/>
            <a:ext cx="2596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Filippo Corponi</a:t>
            </a:r>
            <a:endParaRPr b="1" sz="2500"/>
          </a:p>
          <a:p>
            <a:pPr indent="0" lvl="0" marL="0" marR="0" rtl="0" algn="ctr">
              <a:lnSpc>
                <a:spcPct val="14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MD, MSc, PhD</a:t>
            </a:r>
            <a:endParaRPr sz="2000"/>
          </a:p>
        </p:txBody>
      </p:sp>
      <p:pic>
        <p:nvPicPr>
          <p:cNvPr id="133" name="Google Shape;13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3122" y="0"/>
            <a:ext cx="4130889" cy="18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7" name="Google Shape;227;p34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8" name="Google Shape;228;p34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Digital Phenotyping</a:t>
            </a:r>
            <a:endParaRPr sz="700"/>
          </a:p>
        </p:txBody>
      </p:sp>
      <p:pic>
        <p:nvPicPr>
          <p:cNvPr id="229" name="Google Shape;22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2125" y="1976300"/>
            <a:ext cx="2402424" cy="240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025" y="1825900"/>
            <a:ext cx="2703225" cy="270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55224" y="2110700"/>
            <a:ext cx="2143125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4"/>
          <p:cNvSpPr txBox="1"/>
          <p:nvPr/>
        </p:nvSpPr>
        <p:spPr>
          <a:xfrm>
            <a:off x="1226237" y="1564300"/>
            <a:ext cx="1330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Wearables</a:t>
            </a:r>
            <a:endParaRPr sz="700"/>
          </a:p>
        </p:txBody>
      </p:sp>
      <p:sp>
        <p:nvSpPr>
          <p:cNvPr id="233" name="Google Shape;233;p34"/>
          <p:cNvSpPr txBox="1"/>
          <p:nvPr/>
        </p:nvSpPr>
        <p:spPr>
          <a:xfrm>
            <a:off x="4085287" y="1564300"/>
            <a:ext cx="1256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Nearables</a:t>
            </a:r>
            <a:endParaRPr sz="700"/>
          </a:p>
        </p:txBody>
      </p:sp>
      <p:sp>
        <p:nvSpPr>
          <p:cNvPr id="234" name="Google Shape;234;p34"/>
          <p:cNvSpPr txBox="1"/>
          <p:nvPr/>
        </p:nvSpPr>
        <p:spPr>
          <a:xfrm>
            <a:off x="6661399" y="1564300"/>
            <a:ext cx="1330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Smartphone</a:t>
            </a:r>
            <a:endParaRPr sz="700"/>
          </a:p>
        </p:txBody>
      </p:sp>
      <p:sp>
        <p:nvSpPr>
          <p:cNvPr id="235" name="Google Shape;235;p34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10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5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1" name="Google Shape;241;p35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35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Digital Phenotyping</a:t>
            </a:r>
            <a:endParaRPr sz="700"/>
          </a:p>
        </p:txBody>
      </p:sp>
      <p:pic>
        <p:nvPicPr>
          <p:cNvPr id="243" name="Google Shape;24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0138" y="707975"/>
            <a:ext cx="6323727" cy="38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 txBox="1"/>
          <p:nvPr/>
        </p:nvSpPr>
        <p:spPr>
          <a:xfrm>
            <a:off x="5475750" y="4165875"/>
            <a:ext cx="315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45" name="Google Shape;245;p35"/>
          <p:cNvSpPr txBox="1"/>
          <p:nvPr/>
        </p:nvSpPr>
        <p:spPr>
          <a:xfrm>
            <a:off x="5383800" y="3796575"/>
            <a:ext cx="3217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22222"/>
                </a:solidFill>
                <a:highlight>
                  <a:schemeClr val="lt1"/>
                </a:highlight>
              </a:rPr>
              <a:t>Maatoug et al., Frontiers in Psychiatry, 2022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246" name="Google Shape;246;p35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11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36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36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Digital Phenotyping</a:t>
            </a:r>
            <a:endParaRPr sz="700"/>
          </a:p>
        </p:txBody>
      </p:sp>
      <p:sp>
        <p:nvSpPr>
          <p:cNvPr id="254" name="Google Shape;254;p36"/>
          <p:cNvSpPr txBox="1"/>
          <p:nvPr/>
        </p:nvSpPr>
        <p:spPr>
          <a:xfrm>
            <a:off x="585275" y="1750421"/>
            <a:ext cx="8016000" cy="23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98% smartphone owners</a:t>
            </a:r>
            <a:endParaRPr sz="17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59% wearable owners</a:t>
            </a:r>
            <a:endParaRPr sz="17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/>
              <a:t> </a:t>
            </a:r>
            <a:endParaRPr sz="7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255" name="Google Shape;255;p36"/>
          <p:cNvSpPr txBox="1"/>
          <p:nvPr/>
        </p:nvSpPr>
        <p:spPr>
          <a:xfrm>
            <a:off x="5948650" y="3796575"/>
            <a:ext cx="265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Shandhi et al., npj Digit. Med., 2024</a:t>
            </a:r>
            <a:endParaRPr sz="1200"/>
          </a:p>
        </p:txBody>
      </p:sp>
      <p:sp>
        <p:nvSpPr>
          <p:cNvPr id="256" name="Google Shape;256;p36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The case for wrist-worn devices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257" name="Google Shape;257;p36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</a:t>
            </a:r>
            <a:r>
              <a:rPr lang="en" sz="900">
                <a:solidFill>
                  <a:schemeClr val="dk1"/>
                </a:solidFill>
              </a:rPr>
              <a:t>2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7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3" name="Google Shape;263;p37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4" name="Google Shape;264;p37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Digital Phenotyping</a:t>
            </a:r>
            <a:endParaRPr sz="700"/>
          </a:p>
        </p:txBody>
      </p:sp>
      <p:sp>
        <p:nvSpPr>
          <p:cNvPr id="265" name="Google Shape;265;p37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The case for wrist-worn devices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266" name="Google Shape;26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75" y="1657859"/>
            <a:ext cx="1171575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3300" y="2433159"/>
            <a:ext cx="117157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7"/>
          <p:cNvSpPr txBox="1"/>
          <p:nvPr/>
        </p:nvSpPr>
        <p:spPr>
          <a:xfrm>
            <a:off x="1861775" y="1818625"/>
            <a:ext cx="14619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logs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 usage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Speech data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37"/>
          <p:cNvSpPr txBox="1"/>
          <p:nvPr/>
        </p:nvSpPr>
        <p:spPr>
          <a:xfrm>
            <a:off x="4940775" y="2583800"/>
            <a:ext cx="21570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Acceleration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Skin temperature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Electrodermal reactivity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ECG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37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13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6" name="Google Shape;276;p38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77" name="Google Shape;277;p38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Digital Phenotyping</a:t>
            </a:r>
            <a:endParaRPr sz="700"/>
          </a:p>
        </p:txBody>
      </p:sp>
      <p:sp>
        <p:nvSpPr>
          <p:cNvPr id="278" name="Google Shape;278;p38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The case for wrist-worn devices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279" name="Google Shape;27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75" y="1657859"/>
            <a:ext cx="1171575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3300" y="2433159"/>
            <a:ext cx="1171575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8"/>
          <p:cNvSpPr txBox="1"/>
          <p:nvPr/>
        </p:nvSpPr>
        <p:spPr>
          <a:xfrm>
            <a:off x="1861775" y="1818625"/>
            <a:ext cx="14619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Call logs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 usage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Speech data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8"/>
          <p:cNvSpPr txBox="1"/>
          <p:nvPr/>
        </p:nvSpPr>
        <p:spPr>
          <a:xfrm>
            <a:off x="4940775" y="2583800"/>
            <a:ext cx="21570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Acceleration</a:t>
            </a:r>
            <a:endParaRPr b="1"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Skin temperature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Electrodermal reactivity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ECG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8"/>
          <p:cNvSpPr/>
          <p:nvPr/>
        </p:nvSpPr>
        <p:spPr>
          <a:xfrm rot="5400000">
            <a:off x="2387825" y="2760025"/>
            <a:ext cx="409800" cy="299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8"/>
          <p:cNvSpPr txBox="1"/>
          <p:nvPr/>
        </p:nvSpPr>
        <p:spPr>
          <a:xfrm>
            <a:off x="1369175" y="3114475"/>
            <a:ext cx="2447100" cy="10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Confidentiality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Acceptability &amp; Harm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8"/>
          <p:cNvSpPr/>
          <p:nvPr/>
        </p:nvSpPr>
        <p:spPr>
          <a:xfrm>
            <a:off x="3323663" y="3281581"/>
            <a:ext cx="523067" cy="398621"/>
          </a:xfrm>
          <a:custGeom>
            <a:rect b="b" l="l" r="r" t="t"/>
            <a:pathLst>
              <a:path extrusionOk="0" h="797242" w="1046134">
                <a:moveTo>
                  <a:pt x="0" y="0"/>
                </a:moveTo>
                <a:lnTo>
                  <a:pt x="1046134" y="0"/>
                </a:lnTo>
                <a:lnTo>
                  <a:pt x="1046134" y="797242"/>
                </a:lnTo>
                <a:lnTo>
                  <a:pt x="0" y="7972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6" name="Google Shape;286;p38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14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9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2" name="Google Shape;292;p39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3" name="Google Shape;293;p39"/>
          <p:cNvSpPr txBox="1"/>
          <p:nvPr/>
        </p:nvSpPr>
        <p:spPr>
          <a:xfrm>
            <a:off x="489600" y="1043750"/>
            <a:ext cx="81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A254C"/>
                </a:solidFill>
                <a:highlight>
                  <a:srgbClr val="FFFFFF"/>
                </a:highlight>
              </a:rPr>
              <a:t>Moment-by-moment quantification of the individual-level human phenotype in-situ using data from smartphones and other personal digital devices.</a:t>
            </a:r>
            <a:endParaRPr sz="1700"/>
          </a:p>
        </p:txBody>
      </p:sp>
      <p:sp>
        <p:nvSpPr>
          <p:cNvPr id="294" name="Google Shape;294;p39"/>
          <p:cNvSpPr txBox="1"/>
          <p:nvPr/>
        </p:nvSpPr>
        <p:spPr>
          <a:xfrm>
            <a:off x="5675850" y="1751750"/>
            <a:ext cx="29538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Torous et al., JMIR Ment Health 2016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0563" y="2195225"/>
            <a:ext cx="3322875" cy="26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0537" y="2084813"/>
            <a:ext cx="3602924" cy="2841148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9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Digital Phenotyping</a:t>
            </a:r>
            <a:endParaRPr sz="700"/>
          </a:p>
        </p:txBody>
      </p:sp>
      <p:sp>
        <p:nvSpPr>
          <p:cNvPr id="298" name="Google Shape;298;p39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15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0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4" name="Google Shape;304;p40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05" name="Google Shape;305;p40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pic>
        <p:nvPicPr>
          <p:cNvPr id="306" name="Google Shape;30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9546" y="806188"/>
            <a:ext cx="4184914" cy="418491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0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16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1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3" name="Google Shape;313;p41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4" name="Google Shape;314;p41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315" name="Google Shape;315;p41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316" name="Google Shape;31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700" y="2361647"/>
            <a:ext cx="1733550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1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17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3" name="Google Shape;323;p42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42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325" name="Google Shape;325;p42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326" name="Google Shape;32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700" y="2361647"/>
            <a:ext cx="173355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2975" y="3642009"/>
            <a:ext cx="10191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275" y="3642009"/>
            <a:ext cx="10191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28250" y="3143050"/>
            <a:ext cx="752475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2"/>
          <p:cNvSpPr/>
          <p:nvPr/>
        </p:nvSpPr>
        <p:spPr>
          <a:xfrm>
            <a:off x="1316450" y="3354000"/>
            <a:ext cx="288000" cy="2880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42"/>
          <p:cNvSpPr/>
          <p:nvPr/>
        </p:nvSpPr>
        <p:spPr>
          <a:xfrm rot="5400000">
            <a:off x="2334850" y="3354000"/>
            <a:ext cx="288000" cy="2880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42"/>
          <p:cNvSpPr/>
          <p:nvPr/>
        </p:nvSpPr>
        <p:spPr>
          <a:xfrm>
            <a:off x="2121875" y="3438000"/>
            <a:ext cx="81600" cy="17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42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18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43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43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341" name="Google Shape;341;p43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342" name="Google Shape;34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700" y="2361647"/>
            <a:ext cx="173355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2975" y="3642009"/>
            <a:ext cx="10191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275" y="3642009"/>
            <a:ext cx="10191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40094" y="1605150"/>
            <a:ext cx="5584357" cy="25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28250" y="3143050"/>
            <a:ext cx="752475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3"/>
          <p:cNvSpPr/>
          <p:nvPr/>
        </p:nvSpPr>
        <p:spPr>
          <a:xfrm>
            <a:off x="1316450" y="3354000"/>
            <a:ext cx="288000" cy="2880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43"/>
          <p:cNvSpPr/>
          <p:nvPr/>
        </p:nvSpPr>
        <p:spPr>
          <a:xfrm rot="5400000">
            <a:off x="2334850" y="3354000"/>
            <a:ext cx="288000" cy="2880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43"/>
          <p:cNvSpPr/>
          <p:nvPr/>
        </p:nvSpPr>
        <p:spPr>
          <a:xfrm>
            <a:off x="2121875" y="3438000"/>
            <a:ext cx="81600" cy="17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43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19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26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1" name="Google Shape;141;p26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Programme</a:t>
            </a:r>
            <a:endParaRPr sz="700"/>
          </a:p>
        </p:txBody>
      </p:sp>
      <p:sp>
        <p:nvSpPr>
          <p:cNvPr id="142" name="Google Shape;142;p26"/>
          <p:cNvSpPr txBox="1"/>
          <p:nvPr/>
        </p:nvSpPr>
        <p:spPr>
          <a:xfrm>
            <a:off x="585267" y="1750413"/>
            <a:ext cx="80160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/>
              <a:t>Digital Phenotyping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43" name="Google Shape;143;p26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4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6" name="Google Shape;356;p44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7" name="Google Shape;357;p44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358" name="Google Shape;358;p44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359" name="Google Shape;35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7700" y="2361647"/>
            <a:ext cx="1733550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82975" y="3642009"/>
            <a:ext cx="10191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5275" y="3642009"/>
            <a:ext cx="1019175" cy="5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5275" y="4333884"/>
            <a:ext cx="283845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40094" y="1605150"/>
            <a:ext cx="5584357" cy="25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28250" y="3143050"/>
            <a:ext cx="752475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4"/>
          <p:cNvSpPr/>
          <p:nvPr/>
        </p:nvSpPr>
        <p:spPr>
          <a:xfrm>
            <a:off x="1316450" y="3354000"/>
            <a:ext cx="288000" cy="2880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44"/>
          <p:cNvSpPr/>
          <p:nvPr/>
        </p:nvSpPr>
        <p:spPr>
          <a:xfrm rot="5400000">
            <a:off x="2334850" y="3354000"/>
            <a:ext cx="288000" cy="2880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44"/>
          <p:cNvSpPr/>
          <p:nvPr/>
        </p:nvSpPr>
        <p:spPr>
          <a:xfrm>
            <a:off x="3556325" y="4485150"/>
            <a:ext cx="705600" cy="2880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44"/>
          <p:cNvSpPr txBox="1"/>
          <p:nvPr/>
        </p:nvSpPr>
        <p:spPr>
          <a:xfrm>
            <a:off x="4394525" y="4398300"/>
            <a:ext cx="1351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Training Set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369" name="Google Shape;369;p44"/>
          <p:cNvSpPr/>
          <p:nvPr/>
        </p:nvSpPr>
        <p:spPr>
          <a:xfrm>
            <a:off x="2121875" y="3438000"/>
            <a:ext cx="81600" cy="17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44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20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5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6" name="Google Shape;376;p45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77" name="Google Shape;377;p45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378" name="Google Shape;378;p45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379" name="Google Shape;379;p45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Empirical Risk Minimization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380" name="Google Shape;380;p45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21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6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6" name="Google Shape;386;p46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87" name="Google Shape;387;p46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388" name="Google Shape;388;p46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389" name="Google Shape;389;p46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Empirical Risk Minimization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390" name="Google Shape;390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8600" y="2276475"/>
            <a:ext cx="109537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1325" y="2276475"/>
            <a:ext cx="1095375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46"/>
          <p:cNvSpPr txBox="1"/>
          <p:nvPr/>
        </p:nvSpPr>
        <p:spPr>
          <a:xfrm>
            <a:off x="2800350" y="2783300"/>
            <a:ext cx="354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independent identically distributed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393" name="Google Shape;393;p46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22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47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47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47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401" name="Google Shape;401;p47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402" name="Google Shape;402;p47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Empirical Risk Minimization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403" name="Google Shape;40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8600" y="2276475"/>
            <a:ext cx="1095375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1325" y="2276475"/>
            <a:ext cx="1095375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7"/>
          <p:cNvSpPr txBox="1"/>
          <p:nvPr/>
        </p:nvSpPr>
        <p:spPr>
          <a:xfrm>
            <a:off x="2800350" y="2783300"/>
            <a:ext cx="354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independent identically distributed</a:t>
            </a:r>
            <a:endParaRPr sz="1700">
              <a:solidFill>
                <a:schemeClr val="dk1"/>
              </a:solidFill>
            </a:endParaRPr>
          </a:p>
        </p:txBody>
      </p:sp>
      <p:pic>
        <p:nvPicPr>
          <p:cNvPr id="406" name="Google Shape;406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52725" y="4128900"/>
            <a:ext cx="3638550" cy="59055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7"/>
          <p:cNvSpPr txBox="1"/>
          <p:nvPr/>
        </p:nvSpPr>
        <p:spPr>
          <a:xfrm>
            <a:off x="3734075" y="3704175"/>
            <a:ext cx="157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Loss function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408" name="Google Shape;408;p47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23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8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48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48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416" name="Google Shape;416;p48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417" name="Google Shape;417;p48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Empirical Risk Minimization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418" name="Google Shape;41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25" y="2682950"/>
            <a:ext cx="9029700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8"/>
          <p:cNvSpPr/>
          <p:nvPr/>
        </p:nvSpPr>
        <p:spPr>
          <a:xfrm>
            <a:off x="1782375" y="2653000"/>
            <a:ext cx="7314000" cy="926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48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24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9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49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49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428" name="Google Shape;428;p49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429" name="Google Shape;429;p49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Empirical Risk Minimization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430" name="Google Shape;43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25" y="2682950"/>
            <a:ext cx="9029700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49"/>
          <p:cNvSpPr/>
          <p:nvPr/>
        </p:nvSpPr>
        <p:spPr>
          <a:xfrm>
            <a:off x="5218775" y="2653000"/>
            <a:ext cx="3877500" cy="926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49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25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0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8" name="Google Shape;438;p50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9" name="Google Shape;439;p50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440" name="Google Shape;440;p50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441" name="Google Shape;441;p50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Empirical Risk Minimization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442" name="Google Shape;44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725" y="2682950"/>
            <a:ext cx="9029700" cy="866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50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26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1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49" name="Google Shape;449;p51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0" name="Google Shape;450;p51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451" name="Google Shape;451;p51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452" name="Google Shape;452;p51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Empirical Risk Minimization</a:t>
            </a:r>
            <a:endParaRPr b="1" sz="1700">
              <a:solidFill>
                <a:schemeClr val="dk1"/>
              </a:solidFill>
            </a:endParaRPr>
          </a:p>
        </p:txBody>
      </p:sp>
      <p:pic>
        <p:nvPicPr>
          <p:cNvPr id="453" name="Google Shape;45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1650" y="2571743"/>
            <a:ext cx="4160699" cy="1001107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51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27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9618"/>
            <a:ext cx="9143998" cy="3265714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52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1" name="Google Shape;461;p52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2" name="Google Shape;462;p52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463" name="Google Shape;463;p52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464" name="Google Shape;464;p52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Empirical Risk Minimization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465" name="Google Shape;465;p52"/>
          <p:cNvSpPr/>
          <p:nvPr/>
        </p:nvSpPr>
        <p:spPr>
          <a:xfrm>
            <a:off x="756600" y="1949000"/>
            <a:ext cx="2595900" cy="304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52"/>
          <p:cNvSpPr/>
          <p:nvPr/>
        </p:nvSpPr>
        <p:spPr>
          <a:xfrm>
            <a:off x="5954100" y="1949000"/>
            <a:ext cx="2595900" cy="304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52"/>
          <p:cNvSpPr/>
          <p:nvPr/>
        </p:nvSpPr>
        <p:spPr>
          <a:xfrm>
            <a:off x="3416475" y="1996725"/>
            <a:ext cx="2595900" cy="29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52"/>
          <p:cNvSpPr/>
          <p:nvPr/>
        </p:nvSpPr>
        <p:spPr>
          <a:xfrm>
            <a:off x="4599950" y="2356650"/>
            <a:ext cx="1106100" cy="71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52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28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9618"/>
            <a:ext cx="9143998" cy="3265714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53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6" name="Google Shape;476;p53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7" name="Google Shape;477;p53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478" name="Google Shape;478;p53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479" name="Google Shape;479;p53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Empirical Risk Minimization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480" name="Google Shape;480;p53"/>
          <p:cNvSpPr/>
          <p:nvPr/>
        </p:nvSpPr>
        <p:spPr>
          <a:xfrm>
            <a:off x="756600" y="1949000"/>
            <a:ext cx="2595900" cy="3045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53"/>
          <p:cNvSpPr/>
          <p:nvPr/>
        </p:nvSpPr>
        <p:spPr>
          <a:xfrm>
            <a:off x="3416475" y="1996725"/>
            <a:ext cx="2595900" cy="297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53"/>
          <p:cNvSpPr/>
          <p:nvPr/>
        </p:nvSpPr>
        <p:spPr>
          <a:xfrm>
            <a:off x="4599950" y="2356650"/>
            <a:ext cx="1106100" cy="716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53"/>
          <p:cNvSpPr txBox="1"/>
          <p:nvPr/>
        </p:nvSpPr>
        <p:spPr>
          <a:xfrm>
            <a:off x="6652350" y="4324275"/>
            <a:ext cx="117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Overfitting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484" name="Google Shape;484;p53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29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9" name="Google Shape;149;p27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0" name="Google Shape;150;p27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Programme</a:t>
            </a:r>
            <a:endParaRPr sz="700"/>
          </a:p>
        </p:txBody>
      </p:sp>
      <p:sp>
        <p:nvSpPr>
          <p:cNvPr id="151" name="Google Shape;151;p27"/>
          <p:cNvSpPr txBox="1"/>
          <p:nvPr/>
        </p:nvSpPr>
        <p:spPr>
          <a:xfrm>
            <a:off x="585267" y="1750413"/>
            <a:ext cx="8016000" cy="15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/>
              <a:t>Digital Phenotyping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/>
              <a:t>AI Nuts ‘N’ Bolts </a:t>
            </a:r>
            <a:endParaRPr sz="7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52" name="Google Shape;152;p27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9618"/>
            <a:ext cx="9143998" cy="326571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4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1" name="Google Shape;491;p54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2" name="Google Shape;492;p54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493" name="Google Shape;493;p54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494" name="Google Shape;494;p54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Empirical Risk Minimization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495" name="Google Shape;495;p54"/>
          <p:cNvSpPr txBox="1"/>
          <p:nvPr/>
        </p:nvSpPr>
        <p:spPr>
          <a:xfrm>
            <a:off x="6652350" y="4324275"/>
            <a:ext cx="1178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Overfitting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496" name="Google Shape;496;p54"/>
          <p:cNvSpPr txBox="1"/>
          <p:nvPr/>
        </p:nvSpPr>
        <p:spPr>
          <a:xfrm>
            <a:off x="1510825" y="4324275"/>
            <a:ext cx="1416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Underfitting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497" name="Google Shape;497;p54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30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55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3" name="Google Shape;503;p55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4" name="Google Shape;504;p55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505" name="Google Shape;505;p55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506" name="Google Shape;506;p55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Issues in bipolar disorder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507" name="Google Shape;507;p55"/>
          <p:cNvSpPr txBox="1"/>
          <p:nvPr/>
        </p:nvSpPr>
        <p:spPr>
          <a:xfrm>
            <a:off x="1127671" y="2066861"/>
            <a:ext cx="67848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/>
              <a:t>Labels are resource intensive</a:t>
            </a:r>
            <a:endParaRPr sz="1700"/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sp>
        <p:nvSpPr>
          <p:cNvPr id="508" name="Google Shape;508;p55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31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56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4" name="Google Shape;514;p56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5" name="Google Shape;515;p56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516" name="Google Shape;516;p56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517" name="Google Shape;517;p56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Issues in bipolar disorder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518" name="Google Shape;518;p56"/>
          <p:cNvSpPr txBox="1"/>
          <p:nvPr/>
        </p:nvSpPr>
        <p:spPr>
          <a:xfrm>
            <a:off x="1127671" y="2066861"/>
            <a:ext cx="6784800" cy="17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/>
              <a:t>Labels are resource intensive</a:t>
            </a:r>
            <a:endParaRPr sz="1700"/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Labels are noisy</a:t>
            </a:r>
            <a:endParaRPr sz="1700"/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519" name="Google Shape;519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18100" y="2325950"/>
            <a:ext cx="4511548" cy="280130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6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32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7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57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7" name="Google Shape;527;p57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528" name="Google Shape;528;p57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529" name="Google Shape;529;p57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Issues in bipolar disorder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530" name="Google Shape;530;p57"/>
          <p:cNvSpPr txBox="1"/>
          <p:nvPr/>
        </p:nvSpPr>
        <p:spPr>
          <a:xfrm>
            <a:off x="1127671" y="2066861"/>
            <a:ext cx="6784800" cy="17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/>
              <a:t>Labels are resource intensive</a:t>
            </a:r>
            <a:endParaRPr sz="1700"/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Labels are noisy</a:t>
            </a:r>
            <a:endParaRPr sz="1700"/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Labels are imprecise regarding specific recording segments</a:t>
            </a:r>
            <a:endParaRPr sz="1700"/>
          </a:p>
        </p:txBody>
      </p:sp>
      <p:sp>
        <p:nvSpPr>
          <p:cNvPr id="531" name="Google Shape;531;p57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33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8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p58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58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539" name="Google Shape;539;p58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Unsupervised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540" name="Google Shape;540;p58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34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9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59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59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548" name="Google Shape;548;p59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Unsupervised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549" name="Google Shape;549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5750" y="1667334"/>
            <a:ext cx="952500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59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35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0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60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60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558" name="Google Shape;558;p60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Uns</a:t>
            </a:r>
            <a:r>
              <a:rPr b="1" lang="en" sz="2600">
                <a:solidFill>
                  <a:srgbClr val="999999"/>
                </a:solidFill>
              </a:rPr>
              <a:t>upervised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559" name="Google Shape;559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1625" y="1817709"/>
            <a:ext cx="6360755" cy="323354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60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Clustering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561" name="Google Shape;561;p60"/>
          <p:cNvSpPr/>
          <p:nvPr/>
        </p:nvSpPr>
        <p:spPr>
          <a:xfrm>
            <a:off x="2443725" y="1937150"/>
            <a:ext cx="1724400" cy="17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60"/>
          <p:cNvSpPr/>
          <p:nvPr/>
        </p:nvSpPr>
        <p:spPr>
          <a:xfrm>
            <a:off x="5233050" y="1937150"/>
            <a:ext cx="1724400" cy="17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60"/>
          <p:cNvSpPr/>
          <p:nvPr/>
        </p:nvSpPr>
        <p:spPr>
          <a:xfrm>
            <a:off x="4572000" y="2001325"/>
            <a:ext cx="2664300" cy="2983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60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36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61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61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61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572" name="Google Shape;572;p61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Unsupervised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573" name="Google Shape;573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1625" y="1817709"/>
            <a:ext cx="6360755" cy="323354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61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Clustering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575" name="Google Shape;575;p61"/>
          <p:cNvSpPr/>
          <p:nvPr/>
        </p:nvSpPr>
        <p:spPr>
          <a:xfrm>
            <a:off x="2443725" y="1937150"/>
            <a:ext cx="1724400" cy="17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61"/>
          <p:cNvSpPr/>
          <p:nvPr/>
        </p:nvSpPr>
        <p:spPr>
          <a:xfrm>
            <a:off x="5233050" y="1937150"/>
            <a:ext cx="1724400" cy="17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p61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37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725" y="2156300"/>
            <a:ext cx="6186000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62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84" name="Google Shape;584;p62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585" name="Google Shape;585;p62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Unsupervised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586" name="Google Shape;586;p62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Novelty Detection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587" name="Google Shape;587;p62"/>
          <p:cNvSpPr/>
          <p:nvPr/>
        </p:nvSpPr>
        <p:spPr>
          <a:xfrm>
            <a:off x="2443725" y="1937150"/>
            <a:ext cx="1724400" cy="17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62"/>
          <p:cNvSpPr/>
          <p:nvPr/>
        </p:nvSpPr>
        <p:spPr>
          <a:xfrm>
            <a:off x="5233050" y="1937150"/>
            <a:ext cx="1724400" cy="17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62"/>
          <p:cNvSpPr/>
          <p:nvPr/>
        </p:nvSpPr>
        <p:spPr>
          <a:xfrm>
            <a:off x="2854804" y="4032650"/>
            <a:ext cx="6186000" cy="64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62"/>
          <p:cNvSpPr/>
          <p:nvPr/>
        </p:nvSpPr>
        <p:spPr>
          <a:xfrm>
            <a:off x="7188050" y="2066850"/>
            <a:ext cx="1900800" cy="2046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62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2" name="Google Shape;592;p62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38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63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98" name="Google Shape;598;p63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599" name="Google Shape;599;p63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Unsupervised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600" name="Google Shape;600;p63"/>
          <p:cNvSpPr txBox="1"/>
          <p:nvPr/>
        </p:nvSpPr>
        <p:spPr>
          <a:xfrm>
            <a:off x="3007500" y="1605150"/>
            <a:ext cx="312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</a:rPr>
              <a:t>Dimensionality Reduction</a:t>
            </a:r>
            <a:endParaRPr b="1" sz="1700">
              <a:solidFill>
                <a:schemeClr val="dk1"/>
              </a:solidFill>
            </a:endParaRPr>
          </a:p>
        </p:txBody>
      </p:sp>
      <p:sp>
        <p:nvSpPr>
          <p:cNvPr id="601" name="Google Shape;601;p63"/>
          <p:cNvSpPr/>
          <p:nvPr/>
        </p:nvSpPr>
        <p:spPr>
          <a:xfrm>
            <a:off x="2443725" y="1937150"/>
            <a:ext cx="1724400" cy="17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63"/>
          <p:cNvSpPr/>
          <p:nvPr/>
        </p:nvSpPr>
        <p:spPr>
          <a:xfrm>
            <a:off x="5233050" y="1937150"/>
            <a:ext cx="1724400" cy="170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63"/>
          <p:cNvSpPr/>
          <p:nvPr/>
        </p:nvSpPr>
        <p:spPr>
          <a:xfrm>
            <a:off x="2854804" y="4032650"/>
            <a:ext cx="6186000" cy="641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63"/>
          <p:cNvSpPr/>
          <p:nvPr/>
        </p:nvSpPr>
        <p:spPr>
          <a:xfrm>
            <a:off x="7188050" y="2066850"/>
            <a:ext cx="1900800" cy="2046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63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06" name="Google Shape;606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4138" y="1937150"/>
            <a:ext cx="4015725" cy="30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63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39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28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9" name="Google Shape;159;p28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Programme</a:t>
            </a:r>
            <a:endParaRPr sz="700"/>
          </a:p>
        </p:txBody>
      </p:sp>
      <p:pic>
        <p:nvPicPr>
          <p:cNvPr id="160" name="Google Shape;16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1650" y="2016300"/>
            <a:ext cx="929552" cy="92955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 txBox="1"/>
          <p:nvPr/>
        </p:nvSpPr>
        <p:spPr>
          <a:xfrm>
            <a:off x="3310425" y="2394600"/>
            <a:ext cx="1683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you nuts?!?!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585267" y="1750413"/>
            <a:ext cx="8016000" cy="15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/>
              <a:t>Digital Phenotyping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/>
              <a:t>AI Nuts ‘N’ Bolts </a:t>
            </a:r>
            <a:endParaRPr sz="7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sp>
        <p:nvSpPr>
          <p:cNvPr id="163" name="Google Shape;163;p28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4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4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3" name="Google Shape;613;p64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614" name="Google Shape;614;p64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Representation Learning vs Feature Engineering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615" name="Google Shape;615;p64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16" name="Google Shape;616;p64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40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5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22" name="Google Shape;622;p65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623" name="Google Shape;623;p65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Representation Learning vs Feature Engineering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624" name="Google Shape;624;p65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25" name="Google Shape;625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3525" y="2156309"/>
            <a:ext cx="6076950" cy="223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65"/>
          <p:cNvSpPr/>
          <p:nvPr/>
        </p:nvSpPr>
        <p:spPr>
          <a:xfrm>
            <a:off x="3794050" y="2847100"/>
            <a:ext cx="945600" cy="78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65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41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6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3" name="Google Shape;633;p66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AI Nuts ‘N’ Bolts</a:t>
            </a:r>
            <a:endParaRPr sz="700"/>
          </a:p>
        </p:txBody>
      </p:sp>
      <p:sp>
        <p:nvSpPr>
          <p:cNvPr id="634" name="Google Shape;634;p66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Representation Learning vs Feature Engineering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635" name="Google Shape;635;p66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6" name="Google Shape;636;p66"/>
          <p:cNvSpPr/>
          <p:nvPr/>
        </p:nvSpPr>
        <p:spPr>
          <a:xfrm>
            <a:off x="3794050" y="2847100"/>
            <a:ext cx="945600" cy="782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7" name="Google Shape;637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2950" y="1827722"/>
            <a:ext cx="4738101" cy="3099527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6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42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7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4" name="Google Shape;644;p67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5" name="Google Shape;645;p67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grpSp>
        <p:nvGrpSpPr>
          <p:cNvPr id="646" name="Google Shape;646;p67"/>
          <p:cNvGrpSpPr/>
          <p:nvPr/>
        </p:nvGrpSpPr>
        <p:grpSpPr>
          <a:xfrm>
            <a:off x="3409063" y="3453840"/>
            <a:ext cx="2221744" cy="898180"/>
            <a:chOff x="0" y="-66675"/>
            <a:chExt cx="1170263" cy="473100"/>
          </a:xfrm>
        </p:grpSpPr>
        <p:sp>
          <p:nvSpPr>
            <p:cNvPr id="647" name="Google Shape;647;p67"/>
            <p:cNvSpPr/>
            <p:nvPr/>
          </p:nvSpPr>
          <p:spPr>
            <a:xfrm>
              <a:off x="0" y="0"/>
              <a:ext cx="1170263" cy="406400"/>
            </a:xfrm>
            <a:custGeom>
              <a:rect b="b" l="l" r="r" t="t"/>
              <a:pathLst>
                <a:path extrusionOk="0" h="406400" w="1170263">
                  <a:moveTo>
                    <a:pt x="0" y="0"/>
                  </a:moveTo>
                  <a:lnTo>
                    <a:pt x="967063" y="0"/>
                  </a:lnTo>
                  <a:lnTo>
                    <a:pt x="1170263" y="203200"/>
                  </a:lnTo>
                  <a:lnTo>
                    <a:pt x="96706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648" name="Google Shape;648;p67"/>
            <p:cNvSpPr txBox="1"/>
            <p:nvPr/>
          </p:nvSpPr>
          <p:spPr>
            <a:xfrm>
              <a:off x="177800" y="-66675"/>
              <a:ext cx="916200" cy="4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Interventions</a:t>
              </a:r>
              <a:endParaRPr sz="700"/>
            </a:p>
          </p:txBody>
        </p:sp>
      </p:grpSp>
      <p:grpSp>
        <p:nvGrpSpPr>
          <p:cNvPr id="649" name="Google Shape;649;p67"/>
          <p:cNvGrpSpPr/>
          <p:nvPr/>
        </p:nvGrpSpPr>
        <p:grpSpPr>
          <a:xfrm>
            <a:off x="1255473" y="3453840"/>
            <a:ext cx="2221744" cy="898180"/>
            <a:chOff x="0" y="-66675"/>
            <a:chExt cx="1170263" cy="473100"/>
          </a:xfrm>
        </p:grpSpPr>
        <p:sp>
          <p:nvSpPr>
            <p:cNvPr id="650" name="Google Shape;650;p67"/>
            <p:cNvSpPr/>
            <p:nvPr/>
          </p:nvSpPr>
          <p:spPr>
            <a:xfrm>
              <a:off x="0" y="0"/>
              <a:ext cx="1170263" cy="406400"/>
            </a:xfrm>
            <a:custGeom>
              <a:rect b="b" l="l" r="r" t="t"/>
              <a:pathLst>
                <a:path extrusionOk="0" h="406400" w="1170263">
                  <a:moveTo>
                    <a:pt x="0" y="0"/>
                  </a:moveTo>
                  <a:lnTo>
                    <a:pt x="967063" y="0"/>
                  </a:lnTo>
                  <a:lnTo>
                    <a:pt x="1170263" y="203200"/>
                  </a:lnTo>
                  <a:lnTo>
                    <a:pt x="96706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651" name="Google Shape;651;p67"/>
            <p:cNvSpPr txBox="1"/>
            <p:nvPr/>
          </p:nvSpPr>
          <p:spPr>
            <a:xfrm>
              <a:off x="177800" y="-66675"/>
              <a:ext cx="916200" cy="4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Dectection</a:t>
              </a:r>
              <a:endParaRPr sz="700"/>
            </a:p>
          </p:txBody>
        </p:sp>
      </p:grpSp>
      <p:grpSp>
        <p:nvGrpSpPr>
          <p:cNvPr id="652" name="Google Shape;652;p67"/>
          <p:cNvGrpSpPr/>
          <p:nvPr/>
        </p:nvGrpSpPr>
        <p:grpSpPr>
          <a:xfrm>
            <a:off x="5521128" y="3453840"/>
            <a:ext cx="2221744" cy="898180"/>
            <a:chOff x="0" y="-66675"/>
            <a:chExt cx="1170263" cy="473100"/>
          </a:xfrm>
        </p:grpSpPr>
        <p:sp>
          <p:nvSpPr>
            <p:cNvPr id="653" name="Google Shape;653;p67"/>
            <p:cNvSpPr/>
            <p:nvPr/>
          </p:nvSpPr>
          <p:spPr>
            <a:xfrm>
              <a:off x="0" y="0"/>
              <a:ext cx="1170263" cy="406400"/>
            </a:xfrm>
            <a:custGeom>
              <a:rect b="b" l="l" r="r" t="t"/>
              <a:pathLst>
                <a:path extrusionOk="0" h="406400" w="1170263">
                  <a:moveTo>
                    <a:pt x="0" y="0"/>
                  </a:moveTo>
                  <a:lnTo>
                    <a:pt x="967063" y="0"/>
                  </a:lnTo>
                  <a:lnTo>
                    <a:pt x="1170263" y="203200"/>
                  </a:lnTo>
                  <a:lnTo>
                    <a:pt x="96706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654" name="Google Shape;654;p67"/>
            <p:cNvSpPr txBox="1"/>
            <p:nvPr/>
          </p:nvSpPr>
          <p:spPr>
            <a:xfrm>
              <a:off x="177800" y="-66675"/>
              <a:ext cx="916200" cy="4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Better Outcomes</a:t>
              </a:r>
              <a:endParaRPr sz="700"/>
            </a:p>
          </p:txBody>
        </p:sp>
      </p:grpSp>
      <p:sp>
        <p:nvSpPr>
          <p:cNvPr id="655" name="Google Shape;655;p67"/>
          <p:cNvSpPr txBox="1"/>
          <p:nvPr/>
        </p:nvSpPr>
        <p:spPr>
          <a:xfrm>
            <a:off x="1414639" y="1438555"/>
            <a:ext cx="6210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Bipolar is a Prevalent (~1%) and Severe Psychiatric Disorder</a:t>
            </a:r>
            <a:endParaRPr sz="700"/>
          </a:p>
        </p:txBody>
      </p:sp>
      <p:sp>
        <p:nvSpPr>
          <p:cNvPr id="656" name="Google Shape;656;p67"/>
          <p:cNvSpPr/>
          <p:nvPr/>
        </p:nvSpPr>
        <p:spPr>
          <a:xfrm>
            <a:off x="325526" y="2069483"/>
            <a:ext cx="906445" cy="852058"/>
          </a:xfrm>
          <a:custGeom>
            <a:rect b="b" l="l" r="r" t="t"/>
            <a:pathLst>
              <a:path extrusionOk="0" h="1704116" w="1812890">
                <a:moveTo>
                  <a:pt x="0" y="0"/>
                </a:moveTo>
                <a:lnTo>
                  <a:pt x="1812890" y="0"/>
                </a:lnTo>
                <a:lnTo>
                  <a:pt x="1812890" y="1704117"/>
                </a:lnTo>
                <a:lnTo>
                  <a:pt x="0" y="1704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67"/>
          <p:cNvSpPr txBox="1"/>
          <p:nvPr/>
        </p:nvSpPr>
        <p:spPr>
          <a:xfrm>
            <a:off x="1231971" y="2462175"/>
            <a:ext cx="6680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Disease Episodes Heaviest Contributors to Disease Burden</a:t>
            </a:r>
            <a:endParaRPr sz="700"/>
          </a:p>
        </p:txBody>
      </p:sp>
      <p:sp>
        <p:nvSpPr>
          <p:cNvPr id="658" name="Google Shape;658;p67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43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68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64" name="Google Shape;664;p68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65" name="Google Shape;665;p68"/>
          <p:cNvGrpSpPr/>
          <p:nvPr/>
        </p:nvGrpSpPr>
        <p:grpSpPr>
          <a:xfrm>
            <a:off x="3409063" y="3453840"/>
            <a:ext cx="2221744" cy="898180"/>
            <a:chOff x="0" y="-66675"/>
            <a:chExt cx="1170263" cy="473100"/>
          </a:xfrm>
        </p:grpSpPr>
        <p:sp>
          <p:nvSpPr>
            <p:cNvPr id="666" name="Google Shape;666;p68"/>
            <p:cNvSpPr/>
            <p:nvPr/>
          </p:nvSpPr>
          <p:spPr>
            <a:xfrm>
              <a:off x="0" y="0"/>
              <a:ext cx="1170263" cy="406400"/>
            </a:xfrm>
            <a:custGeom>
              <a:rect b="b" l="l" r="r" t="t"/>
              <a:pathLst>
                <a:path extrusionOk="0" h="406400" w="1170263">
                  <a:moveTo>
                    <a:pt x="0" y="0"/>
                  </a:moveTo>
                  <a:lnTo>
                    <a:pt x="967063" y="0"/>
                  </a:lnTo>
                  <a:lnTo>
                    <a:pt x="1170263" y="203200"/>
                  </a:lnTo>
                  <a:lnTo>
                    <a:pt x="96706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667" name="Google Shape;667;p68"/>
            <p:cNvSpPr txBox="1"/>
            <p:nvPr/>
          </p:nvSpPr>
          <p:spPr>
            <a:xfrm>
              <a:off x="177800" y="-66675"/>
              <a:ext cx="916200" cy="4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Interventions</a:t>
              </a:r>
              <a:endParaRPr sz="700"/>
            </a:p>
          </p:txBody>
        </p:sp>
      </p:grpSp>
      <p:grpSp>
        <p:nvGrpSpPr>
          <p:cNvPr id="668" name="Google Shape;668;p68"/>
          <p:cNvGrpSpPr/>
          <p:nvPr/>
        </p:nvGrpSpPr>
        <p:grpSpPr>
          <a:xfrm>
            <a:off x="1255473" y="3453840"/>
            <a:ext cx="2221744" cy="898180"/>
            <a:chOff x="0" y="-66675"/>
            <a:chExt cx="1170263" cy="473100"/>
          </a:xfrm>
        </p:grpSpPr>
        <p:sp>
          <p:nvSpPr>
            <p:cNvPr id="669" name="Google Shape;669;p68"/>
            <p:cNvSpPr/>
            <p:nvPr/>
          </p:nvSpPr>
          <p:spPr>
            <a:xfrm>
              <a:off x="0" y="0"/>
              <a:ext cx="1170263" cy="406400"/>
            </a:xfrm>
            <a:custGeom>
              <a:rect b="b" l="l" r="r" t="t"/>
              <a:pathLst>
                <a:path extrusionOk="0" h="406400" w="1170263">
                  <a:moveTo>
                    <a:pt x="0" y="0"/>
                  </a:moveTo>
                  <a:lnTo>
                    <a:pt x="967063" y="0"/>
                  </a:lnTo>
                  <a:lnTo>
                    <a:pt x="1170263" y="203200"/>
                  </a:lnTo>
                  <a:lnTo>
                    <a:pt x="96706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670" name="Google Shape;670;p68"/>
            <p:cNvSpPr txBox="1"/>
            <p:nvPr/>
          </p:nvSpPr>
          <p:spPr>
            <a:xfrm>
              <a:off x="177800" y="-66675"/>
              <a:ext cx="916200" cy="4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Early Dectection</a:t>
              </a:r>
              <a:endParaRPr sz="700"/>
            </a:p>
          </p:txBody>
        </p:sp>
      </p:grpSp>
      <p:grpSp>
        <p:nvGrpSpPr>
          <p:cNvPr id="671" name="Google Shape;671;p68"/>
          <p:cNvGrpSpPr/>
          <p:nvPr/>
        </p:nvGrpSpPr>
        <p:grpSpPr>
          <a:xfrm>
            <a:off x="5521128" y="3453840"/>
            <a:ext cx="2221744" cy="898180"/>
            <a:chOff x="0" y="-66675"/>
            <a:chExt cx="1170263" cy="473100"/>
          </a:xfrm>
        </p:grpSpPr>
        <p:sp>
          <p:nvSpPr>
            <p:cNvPr id="672" name="Google Shape;672;p68"/>
            <p:cNvSpPr/>
            <p:nvPr/>
          </p:nvSpPr>
          <p:spPr>
            <a:xfrm>
              <a:off x="0" y="0"/>
              <a:ext cx="1170263" cy="406400"/>
            </a:xfrm>
            <a:custGeom>
              <a:rect b="b" l="l" r="r" t="t"/>
              <a:pathLst>
                <a:path extrusionOk="0" h="406400" w="1170263">
                  <a:moveTo>
                    <a:pt x="0" y="0"/>
                  </a:moveTo>
                  <a:lnTo>
                    <a:pt x="967063" y="0"/>
                  </a:lnTo>
                  <a:lnTo>
                    <a:pt x="1170263" y="203200"/>
                  </a:lnTo>
                  <a:lnTo>
                    <a:pt x="967063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F63"/>
            </a:solidFill>
            <a:ln>
              <a:noFill/>
            </a:ln>
          </p:spPr>
        </p:sp>
        <p:sp>
          <p:nvSpPr>
            <p:cNvPr id="673" name="Google Shape;673;p68"/>
            <p:cNvSpPr txBox="1"/>
            <p:nvPr/>
          </p:nvSpPr>
          <p:spPr>
            <a:xfrm>
              <a:off x="177800" y="-66675"/>
              <a:ext cx="916200" cy="47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Better Outcomes</a:t>
              </a:r>
              <a:endParaRPr sz="700"/>
            </a:p>
          </p:txBody>
        </p:sp>
      </p:grpSp>
      <p:sp>
        <p:nvSpPr>
          <p:cNvPr id="674" name="Google Shape;674;p68"/>
          <p:cNvSpPr/>
          <p:nvPr/>
        </p:nvSpPr>
        <p:spPr>
          <a:xfrm>
            <a:off x="325526" y="2069483"/>
            <a:ext cx="906445" cy="852058"/>
          </a:xfrm>
          <a:custGeom>
            <a:rect b="b" l="l" r="r" t="t"/>
            <a:pathLst>
              <a:path extrusionOk="0" h="1704116" w="1812890">
                <a:moveTo>
                  <a:pt x="0" y="0"/>
                </a:moveTo>
                <a:lnTo>
                  <a:pt x="1812890" y="0"/>
                </a:lnTo>
                <a:lnTo>
                  <a:pt x="1812890" y="1704117"/>
                </a:lnTo>
                <a:lnTo>
                  <a:pt x="0" y="1704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5" name="Google Shape;675;p68"/>
          <p:cNvSpPr/>
          <p:nvPr/>
        </p:nvSpPr>
        <p:spPr>
          <a:xfrm>
            <a:off x="1995238" y="2924943"/>
            <a:ext cx="523067" cy="398621"/>
          </a:xfrm>
          <a:custGeom>
            <a:rect b="b" l="l" r="r" t="t"/>
            <a:pathLst>
              <a:path extrusionOk="0" h="797242" w="1046134">
                <a:moveTo>
                  <a:pt x="0" y="0"/>
                </a:moveTo>
                <a:lnTo>
                  <a:pt x="1046134" y="0"/>
                </a:lnTo>
                <a:lnTo>
                  <a:pt x="1046134" y="797242"/>
                </a:lnTo>
                <a:lnTo>
                  <a:pt x="0" y="7972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6" name="Google Shape;676;p68"/>
          <p:cNvSpPr txBox="1"/>
          <p:nvPr/>
        </p:nvSpPr>
        <p:spPr>
          <a:xfrm>
            <a:off x="1231971" y="2462175"/>
            <a:ext cx="6680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New Disease Episodes Heaviest Contributors to Disease Burden</a:t>
            </a:r>
            <a:endParaRPr sz="700"/>
          </a:p>
        </p:txBody>
      </p:sp>
      <p:sp>
        <p:nvSpPr>
          <p:cNvPr id="677" name="Google Shape;677;p68"/>
          <p:cNvSpPr txBox="1"/>
          <p:nvPr/>
        </p:nvSpPr>
        <p:spPr>
          <a:xfrm>
            <a:off x="1414639" y="1438555"/>
            <a:ext cx="6210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Bipolar is a Prevalent (~1%) and Severe Psychiatric Disorder</a:t>
            </a:r>
            <a:endParaRPr sz="700"/>
          </a:p>
        </p:txBody>
      </p:sp>
      <p:sp>
        <p:nvSpPr>
          <p:cNvPr id="678" name="Google Shape;678;p68"/>
          <p:cNvSpPr txBox="1"/>
          <p:nvPr/>
        </p:nvSpPr>
        <p:spPr>
          <a:xfrm>
            <a:off x="1046236" y="3290227"/>
            <a:ext cx="24210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Early Detection is Hard</a:t>
            </a:r>
            <a:endParaRPr sz="700"/>
          </a:p>
        </p:txBody>
      </p:sp>
      <p:sp>
        <p:nvSpPr>
          <p:cNvPr id="679" name="Google Shape;679;p68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680" name="Google Shape;680;p68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44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9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6" name="Google Shape;686;p69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7" name="Google Shape;687;p69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pic>
        <p:nvPicPr>
          <p:cNvPr id="688" name="Google Shape;688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1350" y="1728550"/>
            <a:ext cx="2181225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69"/>
          <p:cNvSpPr txBox="1"/>
          <p:nvPr/>
        </p:nvSpPr>
        <p:spPr>
          <a:xfrm>
            <a:off x="5662575" y="4498800"/>
            <a:ext cx="26571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FFFFF"/>
                </a:highlight>
              </a:rPr>
              <a:t>Malhi et al., Bipolar disorders, 2018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90" name="Google Shape;690;p69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45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70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6" name="Google Shape;696;p70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7" name="Google Shape;697;p70"/>
          <p:cNvSpPr/>
          <p:nvPr/>
        </p:nvSpPr>
        <p:spPr>
          <a:xfrm>
            <a:off x="499400" y="1451258"/>
            <a:ext cx="214296" cy="640559"/>
          </a:xfrm>
          <a:custGeom>
            <a:rect b="b" l="l" r="r" t="t"/>
            <a:pathLst>
              <a:path extrusionOk="0" h="1281117" w="428592">
                <a:moveTo>
                  <a:pt x="0" y="0"/>
                </a:moveTo>
                <a:lnTo>
                  <a:pt x="428592" y="0"/>
                </a:lnTo>
                <a:lnTo>
                  <a:pt x="428592" y="1281117"/>
                </a:lnTo>
                <a:lnTo>
                  <a:pt x="0" y="1281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8" name="Google Shape;698;p70"/>
          <p:cNvSpPr/>
          <p:nvPr/>
        </p:nvSpPr>
        <p:spPr>
          <a:xfrm>
            <a:off x="698613" y="1744754"/>
            <a:ext cx="779417" cy="947620"/>
          </a:xfrm>
          <a:custGeom>
            <a:rect b="b" l="l" r="r" t="t"/>
            <a:pathLst>
              <a:path extrusionOk="0" h="1895240" w="1558835">
                <a:moveTo>
                  <a:pt x="0" y="0"/>
                </a:moveTo>
                <a:lnTo>
                  <a:pt x="1558834" y="0"/>
                </a:lnTo>
                <a:lnTo>
                  <a:pt x="1558834" y="1895240"/>
                </a:lnTo>
                <a:lnTo>
                  <a:pt x="0" y="1895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9" name="Google Shape;699;p70"/>
          <p:cNvSpPr/>
          <p:nvPr/>
        </p:nvSpPr>
        <p:spPr>
          <a:xfrm>
            <a:off x="4969445" y="1744754"/>
            <a:ext cx="812408" cy="946495"/>
          </a:xfrm>
          <a:custGeom>
            <a:rect b="b" l="l" r="r" t="t"/>
            <a:pathLst>
              <a:path extrusionOk="0" h="1892990" w="1624816">
                <a:moveTo>
                  <a:pt x="0" y="0"/>
                </a:moveTo>
                <a:lnTo>
                  <a:pt x="1624816" y="0"/>
                </a:lnTo>
                <a:lnTo>
                  <a:pt x="1624816" y="1892990"/>
                </a:lnTo>
                <a:lnTo>
                  <a:pt x="0" y="1892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0" name="Google Shape;700;p70"/>
          <p:cNvSpPr/>
          <p:nvPr/>
        </p:nvSpPr>
        <p:spPr>
          <a:xfrm>
            <a:off x="1615886" y="1744164"/>
            <a:ext cx="934062" cy="947085"/>
          </a:xfrm>
          <a:custGeom>
            <a:rect b="b" l="l" r="r" t="t"/>
            <a:pathLst>
              <a:path extrusionOk="0" h="1894169" w="1868124">
                <a:moveTo>
                  <a:pt x="0" y="0"/>
                </a:moveTo>
                <a:lnTo>
                  <a:pt x="1868124" y="0"/>
                </a:lnTo>
                <a:lnTo>
                  <a:pt x="1868124" y="1894169"/>
                </a:lnTo>
                <a:lnTo>
                  <a:pt x="0" y="1894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1" name="Google Shape;701;p70"/>
          <p:cNvSpPr/>
          <p:nvPr/>
        </p:nvSpPr>
        <p:spPr>
          <a:xfrm>
            <a:off x="5958991" y="1611821"/>
            <a:ext cx="642929" cy="1080553"/>
          </a:xfrm>
          <a:custGeom>
            <a:rect b="b" l="l" r="r" t="t"/>
            <a:pathLst>
              <a:path extrusionOk="0" h="2161105" w="1285858">
                <a:moveTo>
                  <a:pt x="0" y="0"/>
                </a:moveTo>
                <a:lnTo>
                  <a:pt x="1285857" y="0"/>
                </a:lnTo>
                <a:lnTo>
                  <a:pt x="1285857" y="2161105"/>
                </a:lnTo>
                <a:lnTo>
                  <a:pt x="0" y="2161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2" name="Google Shape;702;p70"/>
          <p:cNvSpPr/>
          <p:nvPr/>
        </p:nvSpPr>
        <p:spPr>
          <a:xfrm>
            <a:off x="2687806" y="1915817"/>
            <a:ext cx="1313772" cy="530436"/>
          </a:xfrm>
          <a:custGeom>
            <a:rect b="b" l="l" r="r" t="t"/>
            <a:pathLst>
              <a:path extrusionOk="0" h="1060871" w="2627544">
                <a:moveTo>
                  <a:pt x="0" y="0"/>
                </a:moveTo>
                <a:lnTo>
                  <a:pt x="2627544" y="0"/>
                </a:lnTo>
                <a:lnTo>
                  <a:pt x="2627544" y="1060870"/>
                </a:lnTo>
                <a:lnTo>
                  <a:pt x="0" y="1060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3" name="Google Shape;703;p70"/>
          <p:cNvSpPr/>
          <p:nvPr/>
        </p:nvSpPr>
        <p:spPr>
          <a:xfrm>
            <a:off x="7688654" y="1683310"/>
            <a:ext cx="491370" cy="1007938"/>
          </a:xfrm>
          <a:custGeom>
            <a:rect b="b" l="l" r="r" t="t"/>
            <a:pathLst>
              <a:path extrusionOk="0" h="2015876" w="982739">
                <a:moveTo>
                  <a:pt x="0" y="0"/>
                </a:moveTo>
                <a:lnTo>
                  <a:pt x="982739" y="0"/>
                </a:lnTo>
                <a:lnTo>
                  <a:pt x="982739" y="2015876"/>
                </a:lnTo>
                <a:lnTo>
                  <a:pt x="0" y="2015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04" name="Google Shape;704;p70"/>
          <p:cNvGrpSpPr/>
          <p:nvPr/>
        </p:nvGrpSpPr>
        <p:grpSpPr>
          <a:xfrm>
            <a:off x="672906" y="3604041"/>
            <a:ext cx="7507364" cy="769107"/>
            <a:chOff x="0" y="-47625"/>
            <a:chExt cx="3954366" cy="405113"/>
          </a:xfrm>
        </p:grpSpPr>
        <p:sp>
          <p:nvSpPr>
            <p:cNvPr id="705" name="Google Shape;705;p70"/>
            <p:cNvSpPr/>
            <p:nvPr/>
          </p:nvSpPr>
          <p:spPr>
            <a:xfrm>
              <a:off x="0" y="0"/>
              <a:ext cx="3954366" cy="357488"/>
            </a:xfrm>
            <a:custGeom>
              <a:rect b="b" l="l" r="r" t="t"/>
              <a:pathLst>
                <a:path extrusionOk="0" h="357488" w="3954366">
                  <a:moveTo>
                    <a:pt x="0" y="0"/>
                  </a:moveTo>
                  <a:lnTo>
                    <a:pt x="3954366" y="0"/>
                  </a:lnTo>
                  <a:lnTo>
                    <a:pt x="3954366" y="357488"/>
                  </a:lnTo>
                  <a:lnTo>
                    <a:pt x="0" y="357488"/>
                  </a:lnTo>
                  <a:close/>
                </a:path>
              </a:pathLst>
            </a:custGeom>
            <a:solidFill>
              <a:srgbClr val="9DB3C1"/>
            </a:solidFill>
            <a:ln>
              <a:noFill/>
            </a:ln>
          </p:spPr>
        </p:sp>
        <p:sp>
          <p:nvSpPr>
            <p:cNvPr id="706" name="Google Shape;706;p70"/>
            <p:cNvSpPr txBox="1"/>
            <p:nvPr/>
          </p:nvSpPr>
          <p:spPr>
            <a:xfrm>
              <a:off x="0" y="-47625"/>
              <a:ext cx="3954300" cy="4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4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07" name="Google Shape;707;p70"/>
          <p:cNvCxnSpPr/>
          <p:nvPr/>
        </p:nvCxnSpPr>
        <p:spPr>
          <a:xfrm>
            <a:off x="679554" y="4033793"/>
            <a:ext cx="7724100" cy="0"/>
          </a:xfrm>
          <a:prstGeom prst="straightConnector1">
            <a:avLst/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08" name="Google Shape;708;p70"/>
          <p:cNvSpPr txBox="1"/>
          <p:nvPr/>
        </p:nvSpPr>
        <p:spPr>
          <a:xfrm rot="-5400000">
            <a:off x="334354" y="2885775"/>
            <a:ext cx="57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</a:t>
            </a:r>
            <a:endParaRPr sz="700"/>
          </a:p>
        </p:txBody>
      </p:sp>
      <p:cxnSp>
        <p:nvCxnSpPr>
          <p:cNvPr id="709" name="Google Shape;709;p70"/>
          <p:cNvCxnSpPr/>
          <p:nvPr/>
        </p:nvCxnSpPr>
        <p:spPr>
          <a:xfrm rot="10800000">
            <a:off x="672906" y="3265188"/>
            <a:ext cx="0" cy="1620300"/>
          </a:xfrm>
          <a:prstGeom prst="straightConnector1">
            <a:avLst/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10" name="Google Shape;710;p70"/>
          <p:cNvSpPr/>
          <p:nvPr/>
        </p:nvSpPr>
        <p:spPr>
          <a:xfrm>
            <a:off x="325207" y="4711575"/>
            <a:ext cx="279130" cy="347825"/>
          </a:xfrm>
          <a:custGeom>
            <a:rect b="b" l="l" r="r" t="t"/>
            <a:pathLst>
              <a:path extrusionOk="0" h="695651" w="558260">
                <a:moveTo>
                  <a:pt x="0" y="0"/>
                </a:moveTo>
                <a:lnTo>
                  <a:pt x="558260" y="0"/>
                </a:lnTo>
                <a:lnTo>
                  <a:pt x="558260" y="695651"/>
                </a:lnTo>
                <a:lnTo>
                  <a:pt x="0" y="695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1" name="Google Shape;711;p70"/>
          <p:cNvSpPr/>
          <p:nvPr/>
        </p:nvSpPr>
        <p:spPr>
          <a:xfrm>
            <a:off x="146313" y="3238144"/>
            <a:ext cx="461573" cy="331179"/>
          </a:xfrm>
          <a:custGeom>
            <a:rect b="b" l="l" r="r" t="t"/>
            <a:pathLst>
              <a:path extrusionOk="0" h="662358" w="923147">
                <a:moveTo>
                  <a:pt x="0" y="0"/>
                </a:moveTo>
                <a:lnTo>
                  <a:pt x="923148" y="0"/>
                </a:lnTo>
                <a:lnTo>
                  <a:pt x="923148" y="662359"/>
                </a:lnTo>
                <a:lnTo>
                  <a:pt x="0" y="6623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712" name="Google Shape;712;p70"/>
          <p:cNvCxnSpPr/>
          <p:nvPr/>
        </p:nvCxnSpPr>
        <p:spPr>
          <a:xfrm>
            <a:off x="1088321" y="2692374"/>
            <a:ext cx="0" cy="1377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sp>
        <p:nvSpPr>
          <p:cNvPr id="713" name="Google Shape;713;p70"/>
          <p:cNvSpPr/>
          <p:nvPr/>
        </p:nvSpPr>
        <p:spPr>
          <a:xfrm>
            <a:off x="1034515" y="4212486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4" name="Google Shape;714;p70"/>
          <p:cNvSpPr/>
          <p:nvPr/>
        </p:nvSpPr>
        <p:spPr>
          <a:xfrm>
            <a:off x="2029112" y="3806946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5" name="Google Shape;715;p70"/>
          <p:cNvSpPr/>
          <p:nvPr/>
        </p:nvSpPr>
        <p:spPr>
          <a:xfrm>
            <a:off x="3290885" y="3753140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3" y="0"/>
                </a:lnTo>
                <a:lnTo>
                  <a:pt x="215223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6" name="Google Shape;716;p70"/>
          <p:cNvSpPr/>
          <p:nvPr/>
        </p:nvSpPr>
        <p:spPr>
          <a:xfrm>
            <a:off x="5466906" y="3729474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7" name="Google Shape;717;p70"/>
          <p:cNvSpPr/>
          <p:nvPr/>
        </p:nvSpPr>
        <p:spPr>
          <a:xfrm>
            <a:off x="6382614" y="3860752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8" name="Google Shape;718;p70"/>
          <p:cNvSpPr/>
          <p:nvPr/>
        </p:nvSpPr>
        <p:spPr>
          <a:xfrm>
            <a:off x="7880532" y="4015827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719" name="Google Shape;719;p70"/>
          <p:cNvCxnSpPr/>
          <p:nvPr/>
        </p:nvCxnSpPr>
        <p:spPr>
          <a:xfrm flipH="1">
            <a:off x="2083143" y="2692374"/>
            <a:ext cx="9300" cy="962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cxnSp>
        <p:nvCxnSpPr>
          <p:cNvPr id="720" name="Google Shape;720;p70"/>
          <p:cNvCxnSpPr/>
          <p:nvPr/>
        </p:nvCxnSpPr>
        <p:spPr>
          <a:xfrm flipH="1">
            <a:off x="3342273" y="2692422"/>
            <a:ext cx="4800" cy="916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cxnSp>
        <p:nvCxnSpPr>
          <p:cNvPr id="721" name="Google Shape;721;p70"/>
          <p:cNvCxnSpPr/>
          <p:nvPr/>
        </p:nvCxnSpPr>
        <p:spPr>
          <a:xfrm>
            <a:off x="5511187" y="2691249"/>
            <a:ext cx="9600" cy="904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cxnSp>
        <p:nvCxnSpPr>
          <p:cNvPr id="722" name="Google Shape;722;p70"/>
          <p:cNvCxnSpPr/>
          <p:nvPr/>
        </p:nvCxnSpPr>
        <p:spPr>
          <a:xfrm>
            <a:off x="6426896" y="2692453"/>
            <a:ext cx="0" cy="1024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cxnSp>
        <p:nvCxnSpPr>
          <p:cNvPr id="723" name="Google Shape;723;p70"/>
          <p:cNvCxnSpPr/>
          <p:nvPr/>
        </p:nvCxnSpPr>
        <p:spPr>
          <a:xfrm>
            <a:off x="7923268" y="2692048"/>
            <a:ext cx="0" cy="1177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sp>
        <p:nvSpPr>
          <p:cNvPr id="724" name="Google Shape;724;p70"/>
          <p:cNvSpPr txBox="1"/>
          <p:nvPr/>
        </p:nvSpPr>
        <p:spPr>
          <a:xfrm>
            <a:off x="8466186" y="3920334"/>
            <a:ext cx="327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sz="700"/>
          </a:p>
        </p:txBody>
      </p:sp>
      <p:sp>
        <p:nvSpPr>
          <p:cNvPr id="725" name="Google Shape;725;p70"/>
          <p:cNvSpPr txBox="1"/>
          <p:nvPr/>
        </p:nvSpPr>
        <p:spPr>
          <a:xfrm>
            <a:off x="3340693" y="4508539"/>
            <a:ext cx="2350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Region of normal activity levels</a:t>
            </a:r>
            <a:endParaRPr sz="700"/>
          </a:p>
        </p:txBody>
      </p:sp>
      <p:cxnSp>
        <p:nvCxnSpPr>
          <p:cNvPr id="726" name="Google Shape;726;p70"/>
          <p:cNvCxnSpPr/>
          <p:nvPr/>
        </p:nvCxnSpPr>
        <p:spPr>
          <a:xfrm>
            <a:off x="2829813" y="4212486"/>
            <a:ext cx="446400" cy="402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27" name="Google Shape;727;p70"/>
          <p:cNvSpPr txBox="1"/>
          <p:nvPr/>
        </p:nvSpPr>
        <p:spPr>
          <a:xfrm>
            <a:off x="585267" y="1219247"/>
            <a:ext cx="493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Patient with Bipolar in Their Life</a:t>
            </a:r>
            <a:endParaRPr sz="700"/>
          </a:p>
        </p:txBody>
      </p:sp>
      <p:sp>
        <p:nvSpPr>
          <p:cNvPr id="728" name="Google Shape;728;p70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729" name="Google Shape;729;p70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46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71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5" name="Google Shape;735;p71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6" name="Google Shape;736;p71"/>
          <p:cNvSpPr/>
          <p:nvPr/>
        </p:nvSpPr>
        <p:spPr>
          <a:xfrm>
            <a:off x="499400" y="1451258"/>
            <a:ext cx="214296" cy="640559"/>
          </a:xfrm>
          <a:custGeom>
            <a:rect b="b" l="l" r="r" t="t"/>
            <a:pathLst>
              <a:path extrusionOk="0" h="1281117" w="428592">
                <a:moveTo>
                  <a:pt x="0" y="0"/>
                </a:moveTo>
                <a:lnTo>
                  <a:pt x="428592" y="0"/>
                </a:lnTo>
                <a:lnTo>
                  <a:pt x="428592" y="1281117"/>
                </a:lnTo>
                <a:lnTo>
                  <a:pt x="0" y="1281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7" name="Google Shape;737;p71"/>
          <p:cNvSpPr/>
          <p:nvPr/>
        </p:nvSpPr>
        <p:spPr>
          <a:xfrm>
            <a:off x="4139690" y="1509442"/>
            <a:ext cx="652618" cy="1155077"/>
          </a:xfrm>
          <a:custGeom>
            <a:rect b="b" l="l" r="r" t="t"/>
            <a:pathLst>
              <a:path extrusionOk="0" h="2310153" w="1305236">
                <a:moveTo>
                  <a:pt x="0" y="0"/>
                </a:moveTo>
                <a:lnTo>
                  <a:pt x="1305236" y="0"/>
                </a:lnTo>
                <a:lnTo>
                  <a:pt x="1305236" y="2310153"/>
                </a:lnTo>
                <a:lnTo>
                  <a:pt x="0" y="2310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8" name="Google Shape;738;p71"/>
          <p:cNvSpPr/>
          <p:nvPr/>
        </p:nvSpPr>
        <p:spPr>
          <a:xfrm>
            <a:off x="698613" y="1744754"/>
            <a:ext cx="779417" cy="947620"/>
          </a:xfrm>
          <a:custGeom>
            <a:rect b="b" l="l" r="r" t="t"/>
            <a:pathLst>
              <a:path extrusionOk="0" h="1895240" w="1558835">
                <a:moveTo>
                  <a:pt x="0" y="0"/>
                </a:moveTo>
                <a:lnTo>
                  <a:pt x="1558834" y="0"/>
                </a:lnTo>
                <a:lnTo>
                  <a:pt x="1558834" y="1895240"/>
                </a:lnTo>
                <a:lnTo>
                  <a:pt x="0" y="1895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9" name="Google Shape;739;p71"/>
          <p:cNvSpPr/>
          <p:nvPr/>
        </p:nvSpPr>
        <p:spPr>
          <a:xfrm>
            <a:off x="4969445" y="1744754"/>
            <a:ext cx="812408" cy="946495"/>
          </a:xfrm>
          <a:custGeom>
            <a:rect b="b" l="l" r="r" t="t"/>
            <a:pathLst>
              <a:path extrusionOk="0" h="1892990" w="1624816">
                <a:moveTo>
                  <a:pt x="0" y="0"/>
                </a:moveTo>
                <a:lnTo>
                  <a:pt x="1624816" y="0"/>
                </a:lnTo>
                <a:lnTo>
                  <a:pt x="1624816" y="1892990"/>
                </a:lnTo>
                <a:lnTo>
                  <a:pt x="0" y="1892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0" name="Google Shape;740;p71"/>
          <p:cNvSpPr/>
          <p:nvPr/>
        </p:nvSpPr>
        <p:spPr>
          <a:xfrm>
            <a:off x="6820994" y="1546971"/>
            <a:ext cx="648584" cy="1145403"/>
          </a:xfrm>
          <a:custGeom>
            <a:rect b="b" l="l" r="r" t="t"/>
            <a:pathLst>
              <a:path extrusionOk="0" h="2290805" w="1297168">
                <a:moveTo>
                  <a:pt x="0" y="0"/>
                </a:moveTo>
                <a:lnTo>
                  <a:pt x="1297169" y="0"/>
                </a:lnTo>
                <a:lnTo>
                  <a:pt x="1297169" y="2290805"/>
                </a:lnTo>
                <a:lnTo>
                  <a:pt x="0" y="2290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1" name="Google Shape;741;p71"/>
          <p:cNvSpPr/>
          <p:nvPr/>
        </p:nvSpPr>
        <p:spPr>
          <a:xfrm>
            <a:off x="1615886" y="1744164"/>
            <a:ext cx="934062" cy="947085"/>
          </a:xfrm>
          <a:custGeom>
            <a:rect b="b" l="l" r="r" t="t"/>
            <a:pathLst>
              <a:path extrusionOk="0" h="1894169" w="1868124">
                <a:moveTo>
                  <a:pt x="0" y="0"/>
                </a:moveTo>
                <a:lnTo>
                  <a:pt x="1868124" y="0"/>
                </a:lnTo>
                <a:lnTo>
                  <a:pt x="1868124" y="1894169"/>
                </a:lnTo>
                <a:lnTo>
                  <a:pt x="0" y="1894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2" name="Google Shape;742;p71"/>
          <p:cNvSpPr/>
          <p:nvPr/>
        </p:nvSpPr>
        <p:spPr>
          <a:xfrm>
            <a:off x="5958991" y="1611821"/>
            <a:ext cx="642929" cy="1080553"/>
          </a:xfrm>
          <a:custGeom>
            <a:rect b="b" l="l" r="r" t="t"/>
            <a:pathLst>
              <a:path extrusionOk="0" h="2161105" w="1285858">
                <a:moveTo>
                  <a:pt x="0" y="0"/>
                </a:moveTo>
                <a:lnTo>
                  <a:pt x="1285857" y="0"/>
                </a:lnTo>
                <a:lnTo>
                  <a:pt x="1285857" y="2161105"/>
                </a:lnTo>
                <a:lnTo>
                  <a:pt x="0" y="2161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3" name="Google Shape;743;p71"/>
          <p:cNvSpPr/>
          <p:nvPr/>
        </p:nvSpPr>
        <p:spPr>
          <a:xfrm>
            <a:off x="2687806" y="1915817"/>
            <a:ext cx="1313772" cy="530436"/>
          </a:xfrm>
          <a:custGeom>
            <a:rect b="b" l="l" r="r" t="t"/>
            <a:pathLst>
              <a:path extrusionOk="0" h="1060871" w="2627544">
                <a:moveTo>
                  <a:pt x="0" y="0"/>
                </a:moveTo>
                <a:lnTo>
                  <a:pt x="2627544" y="0"/>
                </a:lnTo>
                <a:lnTo>
                  <a:pt x="2627544" y="1060870"/>
                </a:lnTo>
                <a:lnTo>
                  <a:pt x="0" y="1060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4" name="Google Shape;744;p71"/>
          <p:cNvSpPr/>
          <p:nvPr/>
        </p:nvSpPr>
        <p:spPr>
          <a:xfrm>
            <a:off x="7688654" y="1683310"/>
            <a:ext cx="491370" cy="1007938"/>
          </a:xfrm>
          <a:custGeom>
            <a:rect b="b" l="l" r="r" t="t"/>
            <a:pathLst>
              <a:path extrusionOk="0" h="2015876" w="982739">
                <a:moveTo>
                  <a:pt x="0" y="0"/>
                </a:moveTo>
                <a:lnTo>
                  <a:pt x="982739" y="0"/>
                </a:lnTo>
                <a:lnTo>
                  <a:pt x="982739" y="2015876"/>
                </a:lnTo>
                <a:lnTo>
                  <a:pt x="0" y="2015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5" name="Google Shape;745;p71"/>
          <p:cNvSpPr/>
          <p:nvPr/>
        </p:nvSpPr>
        <p:spPr>
          <a:xfrm>
            <a:off x="7263386" y="4492612"/>
            <a:ext cx="245670" cy="330313"/>
          </a:xfrm>
          <a:custGeom>
            <a:rect b="b" l="l" r="r" t="t"/>
            <a:pathLst>
              <a:path extrusionOk="0" h="660625" w="491340">
                <a:moveTo>
                  <a:pt x="0" y="0"/>
                </a:moveTo>
                <a:lnTo>
                  <a:pt x="491340" y="0"/>
                </a:lnTo>
                <a:lnTo>
                  <a:pt x="491340" y="660625"/>
                </a:lnTo>
                <a:lnTo>
                  <a:pt x="0" y="6606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6" name="Google Shape;746;p71"/>
          <p:cNvSpPr/>
          <p:nvPr/>
        </p:nvSpPr>
        <p:spPr>
          <a:xfrm>
            <a:off x="4572000" y="3085514"/>
            <a:ext cx="329310" cy="358921"/>
          </a:xfrm>
          <a:custGeom>
            <a:rect b="b" l="l" r="r" t="t"/>
            <a:pathLst>
              <a:path extrusionOk="0" h="717841" w="658619">
                <a:moveTo>
                  <a:pt x="0" y="0"/>
                </a:moveTo>
                <a:lnTo>
                  <a:pt x="658619" y="0"/>
                </a:lnTo>
                <a:lnTo>
                  <a:pt x="658619" y="717841"/>
                </a:lnTo>
                <a:lnTo>
                  <a:pt x="0" y="717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47" name="Google Shape;747;p71"/>
          <p:cNvGrpSpPr/>
          <p:nvPr/>
        </p:nvGrpSpPr>
        <p:grpSpPr>
          <a:xfrm>
            <a:off x="672906" y="3604041"/>
            <a:ext cx="7507364" cy="769107"/>
            <a:chOff x="0" y="-47625"/>
            <a:chExt cx="3954366" cy="405113"/>
          </a:xfrm>
        </p:grpSpPr>
        <p:sp>
          <p:nvSpPr>
            <p:cNvPr id="748" name="Google Shape;748;p71"/>
            <p:cNvSpPr/>
            <p:nvPr/>
          </p:nvSpPr>
          <p:spPr>
            <a:xfrm>
              <a:off x="0" y="0"/>
              <a:ext cx="3954366" cy="357488"/>
            </a:xfrm>
            <a:custGeom>
              <a:rect b="b" l="l" r="r" t="t"/>
              <a:pathLst>
                <a:path extrusionOk="0" h="357488" w="3954366">
                  <a:moveTo>
                    <a:pt x="0" y="0"/>
                  </a:moveTo>
                  <a:lnTo>
                    <a:pt x="3954366" y="0"/>
                  </a:lnTo>
                  <a:lnTo>
                    <a:pt x="3954366" y="357488"/>
                  </a:lnTo>
                  <a:lnTo>
                    <a:pt x="0" y="357488"/>
                  </a:lnTo>
                  <a:close/>
                </a:path>
              </a:pathLst>
            </a:custGeom>
            <a:solidFill>
              <a:srgbClr val="9DB3C1"/>
            </a:solidFill>
            <a:ln>
              <a:noFill/>
            </a:ln>
          </p:spPr>
        </p:sp>
        <p:sp>
          <p:nvSpPr>
            <p:cNvPr id="749" name="Google Shape;749;p71"/>
            <p:cNvSpPr txBox="1"/>
            <p:nvPr/>
          </p:nvSpPr>
          <p:spPr>
            <a:xfrm>
              <a:off x="0" y="-47625"/>
              <a:ext cx="3954300" cy="40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4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50" name="Google Shape;750;p71"/>
          <p:cNvCxnSpPr/>
          <p:nvPr/>
        </p:nvCxnSpPr>
        <p:spPr>
          <a:xfrm>
            <a:off x="679554" y="4033793"/>
            <a:ext cx="7724100" cy="0"/>
          </a:xfrm>
          <a:prstGeom prst="straightConnector1">
            <a:avLst/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1" name="Google Shape;751;p71"/>
          <p:cNvSpPr txBox="1"/>
          <p:nvPr/>
        </p:nvSpPr>
        <p:spPr>
          <a:xfrm rot="-5400000">
            <a:off x="334354" y="2885775"/>
            <a:ext cx="5736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</a:t>
            </a:r>
            <a:endParaRPr sz="700"/>
          </a:p>
        </p:txBody>
      </p:sp>
      <p:cxnSp>
        <p:nvCxnSpPr>
          <p:cNvPr id="752" name="Google Shape;752;p71"/>
          <p:cNvCxnSpPr/>
          <p:nvPr/>
        </p:nvCxnSpPr>
        <p:spPr>
          <a:xfrm rot="10800000">
            <a:off x="672906" y="3265188"/>
            <a:ext cx="0" cy="1620300"/>
          </a:xfrm>
          <a:prstGeom prst="straightConnector1">
            <a:avLst/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3" name="Google Shape;753;p71"/>
          <p:cNvSpPr/>
          <p:nvPr/>
        </p:nvSpPr>
        <p:spPr>
          <a:xfrm>
            <a:off x="325207" y="4711575"/>
            <a:ext cx="279130" cy="347825"/>
          </a:xfrm>
          <a:custGeom>
            <a:rect b="b" l="l" r="r" t="t"/>
            <a:pathLst>
              <a:path extrusionOk="0" h="695651" w="558260">
                <a:moveTo>
                  <a:pt x="0" y="0"/>
                </a:moveTo>
                <a:lnTo>
                  <a:pt x="558260" y="0"/>
                </a:lnTo>
                <a:lnTo>
                  <a:pt x="558260" y="695651"/>
                </a:lnTo>
                <a:lnTo>
                  <a:pt x="0" y="6956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4" name="Google Shape;754;p71"/>
          <p:cNvSpPr/>
          <p:nvPr/>
        </p:nvSpPr>
        <p:spPr>
          <a:xfrm>
            <a:off x="146313" y="3238144"/>
            <a:ext cx="461573" cy="331179"/>
          </a:xfrm>
          <a:custGeom>
            <a:rect b="b" l="l" r="r" t="t"/>
            <a:pathLst>
              <a:path extrusionOk="0" h="662358" w="923147">
                <a:moveTo>
                  <a:pt x="0" y="0"/>
                </a:moveTo>
                <a:lnTo>
                  <a:pt x="923148" y="0"/>
                </a:lnTo>
                <a:lnTo>
                  <a:pt x="923148" y="662359"/>
                </a:lnTo>
                <a:lnTo>
                  <a:pt x="0" y="6623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5" name="Google Shape;755;p71"/>
          <p:cNvSpPr/>
          <p:nvPr/>
        </p:nvSpPr>
        <p:spPr>
          <a:xfrm>
            <a:off x="2029112" y="3806946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6" name="Google Shape;756;p71"/>
          <p:cNvSpPr/>
          <p:nvPr/>
        </p:nvSpPr>
        <p:spPr>
          <a:xfrm>
            <a:off x="3290885" y="3753140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3" y="0"/>
                </a:lnTo>
                <a:lnTo>
                  <a:pt x="215223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7" name="Google Shape;757;p71"/>
          <p:cNvSpPr/>
          <p:nvPr/>
        </p:nvSpPr>
        <p:spPr>
          <a:xfrm>
            <a:off x="5466906" y="3729474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8" name="Google Shape;758;p71"/>
          <p:cNvSpPr/>
          <p:nvPr/>
        </p:nvSpPr>
        <p:spPr>
          <a:xfrm>
            <a:off x="6382614" y="3860752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9" name="Google Shape;759;p71"/>
          <p:cNvSpPr/>
          <p:nvPr/>
        </p:nvSpPr>
        <p:spPr>
          <a:xfrm>
            <a:off x="7880532" y="4015827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760" name="Google Shape;760;p71"/>
          <p:cNvCxnSpPr/>
          <p:nvPr/>
        </p:nvCxnSpPr>
        <p:spPr>
          <a:xfrm flipH="1">
            <a:off x="2083143" y="2692374"/>
            <a:ext cx="9300" cy="962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cxnSp>
        <p:nvCxnSpPr>
          <p:cNvPr id="761" name="Google Shape;761;p71"/>
          <p:cNvCxnSpPr/>
          <p:nvPr/>
        </p:nvCxnSpPr>
        <p:spPr>
          <a:xfrm flipH="1">
            <a:off x="3342273" y="2692422"/>
            <a:ext cx="4800" cy="9168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cxnSp>
        <p:nvCxnSpPr>
          <p:cNvPr id="762" name="Google Shape;762;p71"/>
          <p:cNvCxnSpPr/>
          <p:nvPr/>
        </p:nvCxnSpPr>
        <p:spPr>
          <a:xfrm>
            <a:off x="5511187" y="2691249"/>
            <a:ext cx="9600" cy="904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cxnSp>
        <p:nvCxnSpPr>
          <p:cNvPr id="763" name="Google Shape;763;p71"/>
          <p:cNvCxnSpPr/>
          <p:nvPr/>
        </p:nvCxnSpPr>
        <p:spPr>
          <a:xfrm>
            <a:off x="6426896" y="2692453"/>
            <a:ext cx="0" cy="1024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cxnSp>
        <p:nvCxnSpPr>
          <p:cNvPr id="764" name="Google Shape;764;p71"/>
          <p:cNvCxnSpPr/>
          <p:nvPr/>
        </p:nvCxnSpPr>
        <p:spPr>
          <a:xfrm>
            <a:off x="7923268" y="2692048"/>
            <a:ext cx="0" cy="1177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cxnSp>
        <p:nvCxnSpPr>
          <p:cNvPr id="765" name="Google Shape;765;p71"/>
          <p:cNvCxnSpPr/>
          <p:nvPr/>
        </p:nvCxnSpPr>
        <p:spPr>
          <a:xfrm>
            <a:off x="2829813" y="4212486"/>
            <a:ext cx="446400" cy="402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66" name="Google Shape;766;p71"/>
          <p:cNvSpPr/>
          <p:nvPr/>
        </p:nvSpPr>
        <p:spPr>
          <a:xfrm>
            <a:off x="4412193" y="3211169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3"/>
                </a:lnTo>
                <a:lnTo>
                  <a:pt x="0" y="2152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767" name="Google Shape;767;p71"/>
          <p:cNvCxnSpPr/>
          <p:nvPr/>
        </p:nvCxnSpPr>
        <p:spPr>
          <a:xfrm flipH="1">
            <a:off x="4465980" y="2692502"/>
            <a:ext cx="2400" cy="3885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sp>
        <p:nvSpPr>
          <p:cNvPr id="768" name="Google Shape;768;p71"/>
          <p:cNvSpPr/>
          <p:nvPr/>
        </p:nvSpPr>
        <p:spPr>
          <a:xfrm>
            <a:off x="7093862" y="4603963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769" name="Google Shape;769;p71"/>
          <p:cNvCxnSpPr/>
          <p:nvPr/>
        </p:nvCxnSpPr>
        <p:spPr>
          <a:xfrm>
            <a:off x="7147668" y="2692552"/>
            <a:ext cx="0" cy="17622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grpSp>
        <p:nvGrpSpPr>
          <p:cNvPr id="770" name="Google Shape;770;p71"/>
          <p:cNvGrpSpPr/>
          <p:nvPr/>
        </p:nvGrpSpPr>
        <p:grpSpPr>
          <a:xfrm>
            <a:off x="4751843" y="2763058"/>
            <a:ext cx="348565" cy="769462"/>
            <a:chOff x="0" y="-47625"/>
            <a:chExt cx="183600" cy="405300"/>
          </a:xfrm>
        </p:grpSpPr>
        <p:sp>
          <p:nvSpPr>
            <p:cNvPr id="771" name="Google Shape;771;p71"/>
            <p:cNvSpPr/>
            <p:nvPr/>
          </p:nvSpPr>
          <p:spPr>
            <a:xfrm>
              <a:off x="0" y="0"/>
              <a:ext cx="183569" cy="357535"/>
            </a:xfrm>
            <a:custGeom>
              <a:rect b="b" l="l" r="r" t="t"/>
              <a:pathLst>
                <a:path extrusionOk="0" h="357535" w="183569">
                  <a:moveTo>
                    <a:pt x="0" y="0"/>
                  </a:moveTo>
                  <a:lnTo>
                    <a:pt x="183569" y="0"/>
                  </a:lnTo>
                  <a:lnTo>
                    <a:pt x="183569" y="357535"/>
                  </a:lnTo>
                  <a:lnTo>
                    <a:pt x="0" y="3575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72" name="Google Shape;772;p71"/>
            <p:cNvSpPr txBox="1"/>
            <p:nvPr/>
          </p:nvSpPr>
          <p:spPr>
            <a:xfrm>
              <a:off x="0" y="-47625"/>
              <a:ext cx="183600" cy="40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4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73;p71"/>
          <p:cNvGrpSpPr/>
          <p:nvPr/>
        </p:nvGrpSpPr>
        <p:grpSpPr>
          <a:xfrm rot="5400000">
            <a:off x="5006169" y="2901638"/>
            <a:ext cx="150361" cy="769422"/>
            <a:chOff x="0" y="-47625"/>
            <a:chExt cx="79200" cy="405300"/>
          </a:xfrm>
        </p:grpSpPr>
        <p:sp>
          <p:nvSpPr>
            <p:cNvPr id="774" name="Google Shape;774;p71"/>
            <p:cNvSpPr/>
            <p:nvPr/>
          </p:nvSpPr>
          <p:spPr>
            <a:xfrm>
              <a:off x="0" y="0"/>
              <a:ext cx="79115" cy="357535"/>
            </a:xfrm>
            <a:custGeom>
              <a:rect b="b" l="l" r="r" t="t"/>
              <a:pathLst>
                <a:path extrusionOk="0" h="357535" w="79115">
                  <a:moveTo>
                    <a:pt x="0" y="0"/>
                  </a:moveTo>
                  <a:lnTo>
                    <a:pt x="79115" y="0"/>
                  </a:lnTo>
                  <a:lnTo>
                    <a:pt x="79115" y="357535"/>
                  </a:lnTo>
                  <a:lnTo>
                    <a:pt x="0" y="3575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75" name="Google Shape;775;p71"/>
            <p:cNvSpPr txBox="1"/>
            <p:nvPr/>
          </p:nvSpPr>
          <p:spPr>
            <a:xfrm>
              <a:off x="0" y="-47625"/>
              <a:ext cx="79200" cy="405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84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76" name="Google Shape;776;p71"/>
          <p:cNvCxnSpPr/>
          <p:nvPr/>
        </p:nvCxnSpPr>
        <p:spPr>
          <a:xfrm>
            <a:off x="1088321" y="2692374"/>
            <a:ext cx="0" cy="1377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lgDash"/>
            <a:round/>
            <a:headEnd len="sm" w="sm" type="none"/>
            <a:tailEnd len="med" w="med" type="stealth"/>
          </a:ln>
        </p:spPr>
      </p:cxnSp>
      <p:sp>
        <p:nvSpPr>
          <p:cNvPr id="777" name="Google Shape;777;p71"/>
          <p:cNvSpPr/>
          <p:nvPr/>
        </p:nvSpPr>
        <p:spPr>
          <a:xfrm>
            <a:off x="1034515" y="4212486"/>
            <a:ext cx="107612" cy="107612"/>
          </a:xfrm>
          <a:custGeom>
            <a:rect b="b" l="l" r="r" t="t"/>
            <a:pathLst>
              <a:path extrusionOk="0" h="215224" w="215224">
                <a:moveTo>
                  <a:pt x="0" y="0"/>
                </a:moveTo>
                <a:lnTo>
                  <a:pt x="215224" y="0"/>
                </a:lnTo>
                <a:lnTo>
                  <a:pt x="215224" y="215224"/>
                </a:lnTo>
                <a:lnTo>
                  <a:pt x="0" y="215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78" name="Google Shape;778;p71"/>
          <p:cNvSpPr txBox="1"/>
          <p:nvPr/>
        </p:nvSpPr>
        <p:spPr>
          <a:xfrm>
            <a:off x="585267" y="1219247"/>
            <a:ext cx="4935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Patient with Bipolar in Their Life</a:t>
            </a:r>
            <a:endParaRPr sz="700"/>
          </a:p>
        </p:txBody>
      </p:sp>
      <p:cxnSp>
        <p:nvCxnSpPr>
          <p:cNvPr id="779" name="Google Shape;779;p71"/>
          <p:cNvCxnSpPr/>
          <p:nvPr/>
        </p:nvCxnSpPr>
        <p:spPr>
          <a:xfrm>
            <a:off x="4439805" y="1036507"/>
            <a:ext cx="0" cy="354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0" name="Google Shape;780;p71"/>
          <p:cNvCxnSpPr/>
          <p:nvPr/>
        </p:nvCxnSpPr>
        <p:spPr>
          <a:xfrm>
            <a:off x="7138143" y="1036507"/>
            <a:ext cx="0" cy="354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81" name="Google Shape;781;p71"/>
          <p:cNvCxnSpPr/>
          <p:nvPr/>
        </p:nvCxnSpPr>
        <p:spPr>
          <a:xfrm>
            <a:off x="4439805" y="1046032"/>
            <a:ext cx="227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82" name="Google Shape;782;p71"/>
          <p:cNvCxnSpPr/>
          <p:nvPr/>
        </p:nvCxnSpPr>
        <p:spPr>
          <a:xfrm rot="10800000">
            <a:off x="6918187" y="1046032"/>
            <a:ext cx="227100" cy="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83" name="Google Shape;783;p71"/>
          <p:cNvSpPr txBox="1"/>
          <p:nvPr/>
        </p:nvSpPr>
        <p:spPr>
          <a:xfrm>
            <a:off x="8466186" y="3920334"/>
            <a:ext cx="327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sz="700"/>
          </a:p>
        </p:txBody>
      </p:sp>
      <p:sp>
        <p:nvSpPr>
          <p:cNvPr id="784" name="Google Shape;784;p71"/>
          <p:cNvSpPr txBox="1"/>
          <p:nvPr/>
        </p:nvSpPr>
        <p:spPr>
          <a:xfrm>
            <a:off x="3340693" y="4508539"/>
            <a:ext cx="2350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Region of normal activity levels</a:t>
            </a:r>
            <a:endParaRPr sz="700"/>
          </a:p>
        </p:txBody>
      </p:sp>
      <p:sp>
        <p:nvSpPr>
          <p:cNvPr id="785" name="Google Shape;785;p71"/>
          <p:cNvSpPr txBox="1"/>
          <p:nvPr/>
        </p:nvSpPr>
        <p:spPr>
          <a:xfrm>
            <a:off x="5123698" y="1012694"/>
            <a:ext cx="13164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Lasting Days</a:t>
            </a:r>
            <a:endParaRPr sz="700"/>
          </a:p>
        </p:txBody>
      </p:sp>
      <p:sp>
        <p:nvSpPr>
          <p:cNvPr id="786" name="Google Shape;786;p71"/>
          <p:cNvSpPr txBox="1"/>
          <p:nvPr/>
        </p:nvSpPr>
        <p:spPr>
          <a:xfrm>
            <a:off x="4603744" y="1299017"/>
            <a:ext cx="23706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Significant Impairment</a:t>
            </a:r>
            <a:endParaRPr sz="700"/>
          </a:p>
        </p:txBody>
      </p:sp>
      <p:sp>
        <p:nvSpPr>
          <p:cNvPr id="787" name="Google Shape;787;p71"/>
          <p:cNvSpPr txBox="1"/>
          <p:nvPr/>
        </p:nvSpPr>
        <p:spPr>
          <a:xfrm>
            <a:off x="4834601" y="755836"/>
            <a:ext cx="16002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FF3131"/>
                </a:solidFill>
                <a:latin typeface="Arial"/>
                <a:ea typeface="Arial"/>
                <a:cs typeface="Arial"/>
                <a:sym typeface="Arial"/>
              </a:rPr>
              <a:t>Acute Episodes</a:t>
            </a:r>
            <a:endParaRPr sz="700"/>
          </a:p>
        </p:txBody>
      </p:sp>
      <p:sp>
        <p:nvSpPr>
          <p:cNvPr id="788" name="Google Shape;788;p71"/>
          <p:cNvSpPr/>
          <p:nvPr/>
        </p:nvSpPr>
        <p:spPr>
          <a:xfrm>
            <a:off x="6454693" y="789174"/>
            <a:ext cx="295798" cy="225422"/>
          </a:xfrm>
          <a:custGeom>
            <a:rect b="b" l="l" r="r" t="t"/>
            <a:pathLst>
              <a:path extrusionOk="0" h="450845" w="591595">
                <a:moveTo>
                  <a:pt x="0" y="0"/>
                </a:moveTo>
                <a:lnTo>
                  <a:pt x="591595" y="0"/>
                </a:lnTo>
                <a:lnTo>
                  <a:pt x="591595" y="450845"/>
                </a:lnTo>
                <a:lnTo>
                  <a:pt x="0" y="4508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9" name="Google Shape;789;p71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790" name="Google Shape;790;p71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47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2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6" name="Google Shape;796;p72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7" name="Google Shape;797;p72"/>
          <p:cNvSpPr/>
          <p:nvPr/>
        </p:nvSpPr>
        <p:spPr>
          <a:xfrm>
            <a:off x="4139690" y="1509442"/>
            <a:ext cx="652618" cy="1155077"/>
          </a:xfrm>
          <a:custGeom>
            <a:rect b="b" l="l" r="r" t="t"/>
            <a:pathLst>
              <a:path extrusionOk="0" h="2310153" w="1305236">
                <a:moveTo>
                  <a:pt x="0" y="0"/>
                </a:moveTo>
                <a:lnTo>
                  <a:pt x="1305236" y="0"/>
                </a:lnTo>
                <a:lnTo>
                  <a:pt x="1305236" y="2310153"/>
                </a:lnTo>
                <a:lnTo>
                  <a:pt x="0" y="2310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8" name="Google Shape;798;p72"/>
          <p:cNvSpPr/>
          <p:nvPr/>
        </p:nvSpPr>
        <p:spPr>
          <a:xfrm>
            <a:off x="698613" y="1744754"/>
            <a:ext cx="779417" cy="947620"/>
          </a:xfrm>
          <a:custGeom>
            <a:rect b="b" l="l" r="r" t="t"/>
            <a:pathLst>
              <a:path extrusionOk="0" h="1895240" w="1558835">
                <a:moveTo>
                  <a:pt x="0" y="0"/>
                </a:moveTo>
                <a:lnTo>
                  <a:pt x="1558834" y="0"/>
                </a:lnTo>
                <a:lnTo>
                  <a:pt x="1558834" y="1895240"/>
                </a:lnTo>
                <a:lnTo>
                  <a:pt x="0" y="1895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99" name="Google Shape;799;p72"/>
          <p:cNvSpPr/>
          <p:nvPr/>
        </p:nvSpPr>
        <p:spPr>
          <a:xfrm>
            <a:off x="4969445" y="1744754"/>
            <a:ext cx="812408" cy="946495"/>
          </a:xfrm>
          <a:custGeom>
            <a:rect b="b" l="l" r="r" t="t"/>
            <a:pathLst>
              <a:path extrusionOk="0" h="1892990" w="1624816">
                <a:moveTo>
                  <a:pt x="0" y="0"/>
                </a:moveTo>
                <a:lnTo>
                  <a:pt x="1624816" y="0"/>
                </a:lnTo>
                <a:lnTo>
                  <a:pt x="1624816" y="1892990"/>
                </a:lnTo>
                <a:lnTo>
                  <a:pt x="0" y="1892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0" name="Google Shape;800;p72"/>
          <p:cNvSpPr/>
          <p:nvPr/>
        </p:nvSpPr>
        <p:spPr>
          <a:xfrm>
            <a:off x="6820994" y="1546971"/>
            <a:ext cx="648584" cy="1145403"/>
          </a:xfrm>
          <a:custGeom>
            <a:rect b="b" l="l" r="r" t="t"/>
            <a:pathLst>
              <a:path extrusionOk="0" h="2290805" w="1297168">
                <a:moveTo>
                  <a:pt x="0" y="0"/>
                </a:moveTo>
                <a:lnTo>
                  <a:pt x="1297169" y="0"/>
                </a:lnTo>
                <a:lnTo>
                  <a:pt x="1297169" y="2290805"/>
                </a:lnTo>
                <a:lnTo>
                  <a:pt x="0" y="2290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1" name="Google Shape;801;p72"/>
          <p:cNvSpPr/>
          <p:nvPr/>
        </p:nvSpPr>
        <p:spPr>
          <a:xfrm>
            <a:off x="1615886" y="1744164"/>
            <a:ext cx="934062" cy="947085"/>
          </a:xfrm>
          <a:custGeom>
            <a:rect b="b" l="l" r="r" t="t"/>
            <a:pathLst>
              <a:path extrusionOk="0" h="1894169" w="1868124">
                <a:moveTo>
                  <a:pt x="0" y="0"/>
                </a:moveTo>
                <a:lnTo>
                  <a:pt x="1868124" y="0"/>
                </a:lnTo>
                <a:lnTo>
                  <a:pt x="1868124" y="1894169"/>
                </a:lnTo>
                <a:lnTo>
                  <a:pt x="0" y="1894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2" name="Google Shape;802;p72"/>
          <p:cNvSpPr/>
          <p:nvPr/>
        </p:nvSpPr>
        <p:spPr>
          <a:xfrm>
            <a:off x="5958991" y="1611821"/>
            <a:ext cx="642929" cy="1080553"/>
          </a:xfrm>
          <a:custGeom>
            <a:rect b="b" l="l" r="r" t="t"/>
            <a:pathLst>
              <a:path extrusionOk="0" h="2161105" w="1285858">
                <a:moveTo>
                  <a:pt x="0" y="0"/>
                </a:moveTo>
                <a:lnTo>
                  <a:pt x="1285857" y="0"/>
                </a:lnTo>
                <a:lnTo>
                  <a:pt x="1285857" y="2161105"/>
                </a:lnTo>
                <a:lnTo>
                  <a:pt x="0" y="2161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3" name="Google Shape;803;p72"/>
          <p:cNvSpPr/>
          <p:nvPr/>
        </p:nvSpPr>
        <p:spPr>
          <a:xfrm>
            <a:off x="2687806" y="1915817"/>
            <a:ext cx="1313772" cy="530436"/>
          </a:xfrm>
          <a:custGeom>
            <a:rect b="b" l="l" r="r" t="t"/>
            <a:pathLst>
              <a:path extrusionOk="0" h="1060871" w="2627544">
                <a:moveTo>
                  <a:pt x="0" y="0"/>
                </a:moveTo>
                <a:lnTo>
                  <a:pt x="2627544" y="0"/>
                </a:lnTo>
                <a:lnTo>
                  <a:pt x="2627544" y="1060870"/>
                </a:lnTo>
                <a:lnTo>
                  <a:pt x="0" y="1060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4" name="Google Shape;804;p72"/>
          <p:cNvSpPr/>
          <p:nvPr/>
        </p:nvSpPr>
        <p:spPr>
          <a:xfrm>
            <a:off x="7688654" y="1683310"/>
            <a:ext cx="491370" cy="1007938"/>
          </a:xfrm>
          <a:custGeom>
            <a:rect b="b" l="l" r="r" t="t"/>
            <a:pathLst>
              <a:path extrusionOk="0" h="2015876" w="982739">
                <a:moveTo>
                  <a:pt x="0" y="0"/>
                </a:moveTo>
                <a:lnTo>
                  <a:pt x="982739" y="0"/>
                </a:lnTo>
                <a:lnTo>
                  <a:pt x="982739" y="2015876"/>
                </a:lnTo>
                <a:lnTo>
                  <a:pt x="0" y="2015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5" name="Google Shape;805;p72"/>
          <p:cNvSpPr/>
          <p:nvPr/>
        </p:nvSpPr>
        <p:spPr>
          <a:xfrm rot="-1663110">
            <a:off x="1144840" y="2214966"/>
            <a:ext cx="104425" cy="185255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9" y="0"/>
                </a:lnTo>
                <a:lnTo>
                  <a:pt x="208909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6" name="Google Shape;806;p72"/>
          <p:cNvSpPr/>
          <p:nvPr/>
        </p:nvSpPr>
        <p:spPr>
          <a:xfrm rot="-4951147">
            <a:off x="1789897" y="2125220"/>
            <a:ext cx="104297" cy="185514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9" y="0"/>
                </a:lnTo>
                <a:lnTo>
                  <a:pt x="208909" y="369749"/>
                </a:lnTo>
                <a:lnTo>
                  <a:pt x="0" y="369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7" name="Google Shape;807;p72"/>
          <p:cNvSpPr/>
          <p:nvPr/>
        </p:nvSpPr>
        <p:spPr>
          <a:xfrm rot="1754930">
            <a:off x="3278968" y="1921331"/>
            <a:ext cx="104753" cy="184953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8" y="0"/>
                </a:lnTo>
                <a:lnTo>
                  <a:pt x="208908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8" name="Google Shape;808;p72"/>
          <p:cNvSpPr/>
          <p:nvPr/>
        </p:nvSpPr>
        <p:spPr>
          <a:xfrm rot="-5158546">
            <a:off x="4278509" y="2183760"/>
            <a:ext cx="104189" cy="185327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9" y="0"/>
                </a:lnTo>
                <a:lnTo>
                  <a:pt x="208909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9" name="Google Shape;809;p72"/>
          <p:cNvSpPr/>
          <p:nvPr/>
        </p:nvSpPr>
        <p:spPr>
          <a:xfrm rot="1578590">
            <a:off x="5069199" y="2061904"/>
            <a:ext cx="104872" cy="185207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9" y="0"/>
                </a:lnTo>
                <a:lnTo>
                  <a:pt x="208909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0" name="Google Shape;810;p72"/>
          <p:cNvSpPr/>
          <p:nvPr/>
        </p:nvSpPr>
        <p:spPr>
          <a:xfrm rot="-7216621">
            <a:off x="6078694" y="1902535"/>
            <a:ext cx="104624" cy="185175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8" y="0"/>
                </a:lnTo>
                <a:lnTo>
                  <a:pt x="208908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1" name="Google Shape;811;p72"/>
          <p:cNvSpPr/>
          <p:nvPr/>
        </p:nvSpPr>
        <p:spPr>
          <a:xfrm rot="-5124192">
            <a:off x="6966811" y="2215117"/>
            <a:ext cx="104267" cy="185465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8" y="0"/>
                </a:lnTo>
                <a:lnTo>
                  <a:pt x="208908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2" name="Google Shape;812;p72"/>
          <p:cNvSpPr/>
          <p:nvPr/>
        </p:nvSpPr>
        <p:spPr>
          <a:xfrm rot="2542193">
            <a:off x="7983261" y="2156155"/>
            <a:ext cx="104622" cy="184551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9" y="0"/>
                </a:lnTo>
                <a:lnTo>
                  <a:pt x="208909" y="369749"/>
                </a:lnTo>
                <a:lnTo>
                  <a:pt x="0" y="369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3" name="Google Shape;813;p72"/>
          <p:cNvSpPr/>
          <p:nvPr/>
        </p:nvSpPr>
        <p:spPr>
          <a:xfrm>
            <a:off x="670997" y="3193114"/>
            <a:ext cx="615044" cy="1088573"/>
          </a:xfrm>
          <a:custGeom>
            <a:rect b="b" l="l" r="r" t="t"/>
            <a:pathLst>
              <a:path extrusionOk="0" h="2177146" w="1230088">
                <a:moveTo>
                  <a:pt x="0" y="0"/>
                </a:moveTo>
                <a:lnTo>
                  <a:pt x="1230087" y="0"/>
                </a:lnTo>
                <a:lnTo>
                  <a:pt x="1230087" y="2177147"/>
                </a:lnTo>
                <a:lnTo>
                  <a:pt x="0" y="21771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14" name="Google Shape;814;p72"/>
          <p:cNvSpPr txBox="1"/>
          <p:nvPr/>
        </p:nvSpPr>
        <p:spPr>
          <a:xfrm>
            <a:off x="1375353" y="3606600"/>
            <a:ext cx="2125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Acceleration </a:t>
            </a:r>
            <a:r>
              <a:rPr lang="en" sz="1700">
                <a:solidFill>
                  <a:schemeClr val="dk1"/>
                </a:solidFill>
              </a:rPr>
              <a:t>≈ Activity</a:t>
            </a: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700"/>
          </a:p>
        </p:txBody>
      </p:sp>
      <p:sp>
        <p:nvSpPr>
          <p:cNvPr id="815" name="Google Shape;815;p72"/>
          <p:cNvSpPr/>
          <p:nvPr/>
        </p:nvSpPr>
        <p:spPr>
          <a:xfrm rot="-4152556">
            <a:off x="130472" y="2770481"/>
            <a:ext cx="768175" cy="497393"/>
          </a:xfrm>
          <a:custGeom>
            <a:rect b="b" l="l" r="r" t="t"/>
            <a:pathLst>
              <a:path extrusionOk="0" h="994662" w="1536157">
                <a:moveTo>
                  <a:pt x="0" y="0"/>
                </a:moveTo>
                <a:lnTo>
                  <a:pt x="1536158" y="0"/>
                </a:lnTo>
                <a:lnTo>
                  <a:pt x="1536158" y="994662"/>
                </a:lnTo>
                <a:lnTo>
                  <a:pt x="0" y="994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16" name="Google Shape;816;p72"/>
          <p:cNvCxnSpPr/>
          <p:nvPr/>
        </p:nvCxnSpPr>
        <p:spPr>
          <a:xfrm>
            <a:off x="4450622" y="4393736"/>
            <a:ext cx="834600" cy="0"/>
          </a:xfrm>
          <a:prstGeom prst="straightConnector1">
            <a:avLst/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17" name="Google Shape;817;p72"/>
          <p:cNvSpPr txBox="1"/>
          <p:nvPr/>
        </p:nvSpPr>
        <p:spPr>
          <a:xfrm rot="-5400000">
            <a:off x="3943171" y="3174758"/>
            <a:ext cx="91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activity</a:t>
            </a:r>
            <a:endParaRPr sz="700"/>
          </a:p>
        </p:txBody>
      </p:sp>
      <p:cxnSp>
        <p:nvCxnSpPr>
          <p:cNvPr id="818" name="Google Shape;818;p72"/>
          <p:cNvCxnSpPr/>
          <p:nvPr/>
        </p:nvCxnSpPr>
        <p:spPr>
          <a:xfrm rot="10800000">
            <a:off x="4450671" y="3722966"/>
            <a:ext cx="6600" cy="1223700"/>
          </a:xfrm>
          <a:prstGeom prst="straightConnector1">
            <a:avLst/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819" name="Google Shape;819;p72"/>
          <p:cNvCxnSpPr/>
          <p:nvPr/>
        </p:nvCxnSpPr>
        <p:spPr>
          <a:xfrm>
            <a:off x="6003805" y="4393736"/>
            <a:ext cx="834600" cy="0"/>
          </a:xfrm>
          <a:prstGeom prst="straightConnector1">
            <a:avLst/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20" name="Google Shape;820;p72"/>
          <p:cNvSpPr txBox="1"/>
          <p:nvPr/>
        </p:nvSpPr>
        <p:spPr>
          <a:xfrm rot="-5400000">
            <a:off x="5496354" y="3174758"/>
            <a:ext cx="911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acceleration</a:t>
            </a:r>
            <a:endParaRPr sz="700"/>
          </a:p>
        </p:txBody>
      </p:sp>
      <p:cxnSp>
        <p:nvCxnSpPr>
          <p:cNvPr id="821" name="Google Shape;821;p72"/>
          <p:cNvCxnSpPr/>
          <p:nvPr/>
        </p:nvCxnSpPr>
        <p:spPr>
          <a:xfrm rot="10800000">
            <a:off x="6003854" y="3722966"/>
            <a:ext cx="6600" cy="1223700"/>
          </a:xfrm>
          <a:prstGeom prst="straightConnector1">
            <a:avLst/>
          </a:prstGeom>
          <a:noFill/>
          <a:ln cap="flat" cmpd="sng" w="14300">
            <a:solidFill>
              <a:srgbClr val="000000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822" name="Google Shape;822;p72"/>
          <p:cNvSpPr/>
          <p:nvPr/>
        </p:nvSpPr>
        <p:spPr>
          <a:xfrm>
            <a:off x="4612528" y="3310902"/>
            <a:ext cx="1193002" cy="426498"/>
          </a:xfrm>
          <a:custGeom>
            <a:rect b="b" l="l" r="r" t="t"/>
            <a:pathLst>
              <a:path extrusionOk="0" h="852996" w="2386003">
                <a:moveTo>
                  <a:pt x="0" y="0"/>
                </a:moveTo>
                <a:lnTo>
                  <a:pt x="2386002" y="0"/>
                </a:lnTo>
                <a:lnTo>
                  <a:pt x="2386002" y="852996"/>
                </a:lnTo>
                <a:lnTo>
                  <a:pt x="0" y="852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23" name="Google Shape;823;p72"/>
          <p:cNvSpPr txBox="1"/>
          <p:nvPr/>
        </p:nvSpPr>
        <p:spPr>
          <a:xfrm>
            <a:off x="5375649" y="4280277"/>
            <a:ext cx="327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sz="700"/>
          </a:p>
        </p:txBody>
      </p:sp>
      <p:sp>
        <p:nvSpPr>
          <p:cNvPr id="824" name="Google Shape;824;p72"/>
          <p:cNvSpPr txBox="1"/>
          <p:nvPr/>
        </p:nvSpPr>
        <p:spPr>
          <a:xfrm>
            <a:off x="6928832" y="4280277"/>
            <a:ext cx="327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  <a:endParaRPr sz="700"/>
          </a:p>
        </p:txBody>
      </p:sp>
      <p:sp>
        <p:nvSpPr>
          <p:cNvPr id="825" name="Google Shape;825;p72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826" name="Google Shape;826;p72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48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73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2" name="Google Shape;832;p73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3" name="Google Shape;833;p73"/>
          <p:cNvSpPr/>
          <p:nvPr/>
        </p:nvSpPr>
        <p:spPr>
          <a:xfrm>
            <a:off x="4139690" y="1509442"/>
            <a:ext cx="652618" cy="1155077"/>
          </a:xfrm>
          <a:custGeom>
            <a:rect b="b" l="l" r="r" t="t"/>
            <a:pathLst>
              <a:path extrusionOk="0" h="2310153" w="1305236">
                <a:moveTo>
                  <a:pt x="0" y="0"/>
                </a:moveTo>
                <a:lnTo>
                  <a:pt x="1305236" y="0"/>
                </a:lnTo>
                <a:lnTo>
                  <a:pt x="1305236" y="2310153"/>
                </a:lnTo>
                <a:lnTo>
                  <a:pt x="0" y="2310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4" name="Google Shape;834;p73"/>
          <p:cNvSpPr/>
          <p:nvPr/>
        </p:nvSpPr>
        <p:spPr>
          <a:xfrm>
            <a:off x="698613" y="1744754"/>
            <a:ext cx="779417" cy="947620"/>
          </a:xfrm>
          <a:custGeom>
            <a:rect b="b" l="l" r="r" t="t"/>
            <a:pathLst>
              <a:path extrusionOk="0" h="1895240" w="1558835">
                <a:moveTo>
                  <a:pt x="0" y="0"/>
                </a:moveTo>
                <a:lnTo>
                  <a:pt x="1558834" y="0"/>
                </a:lnTo>
                <a:lnTo>
                  <a:pt x="1558834" y="1895240"/>
                </a:lnTo>
                <a:lnTo>
                  <a:pt x="0" y="1895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5" name="Google Shape;835;p73"/>
          <p:cNvSpPr/>
          <p:nvPr/>
        </p:nvSpPr>
        <p:spPr>
          <a:xfrm>
            <a:off x="4969445" y="1744754"/>
            <a:ext cx="812408" cy="946495"/>
          </a:xfrm>
          <a:custGeom>
            <a:rect b="b" l="l" r="r" t="t"/>
            <a:pathLst>
              <a:path extrusionOk="0" h="1892990" w="1624816">
                <a:moveTo>
                  <a:pt x="0" y="0"/>
                </a:moveTo>
                <a:lnTo>
                  <a:pt x="1624816" y="0"/>
                </a:lnTo>
                <a:lnTo>
                  <a:pt x="1624816" y="1892990"/>
                </a:lnTo>
                <a:lnTo>
                  <a:pt x="0" y="18929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6" name="Google Shape;836;p73"/>
          <p:cNvSpPr/>
          <p:nvPr/>
        </p:nvSpPr>
        <p:spPr>
          <a:xfrm>
            <a:off x="6820994" y="1546971"/>
            <a:ext cx="648584" cy="1145403"/>
          </a:xfrm>
          <a:custGeom>
            <a:rect b="b" l="l" r="r" t="t"/>
            <a:pathLst>
              <a:path extrusionOk="0" h="2290805" w="1297168">
                <a:moveTo>
                  <a:pt x="0" y="0"/>
                </a:moveTo>
                <a:lnTo>
                  <a:pt x="1297169" y="0"/>
                </a:lnTo>
                <a:lnTo>
                  <a:pt x="1297169" y="2290805"/>
                </a:lnTo>
                <a:lnTo>
                  <a:pt x="0" y="22908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7" name="Google Shape;837;p73"/>
          <p:cNvSpPr/>
          <p:nvPr/>
        </p:nvSpPr>
        <p:spPr>
          <a:xfrm>
            <a:off x="1615886" y="1744164"/>
            <a:ext cx="934062" cy="947085"/>
          </a:xfrm>
          <a:custGeom>
            <a:rect b="b" l="l" r="r" t="t"/>
            <a:pathLst>
              <a:path extrusionOk="0" h="1894169" w="1868124">
                <a:moveTo>
                  <a:pt x="0" y="0"/>
                </a:moveTo>
                <a:lnTo>
                  <a:pt x="1868124" y="0"/>
                </a:lnTo>
                <a:lnTo>
                  <a:pt x="1868124" y="1894169"/>
                </a:lnTo>
                <a:lnTo>
                  <a:pt x="0" y="18941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8" name="Google Shape;838;p73"/>
          <p:cNvSpPr/>
          <p:nvPr/>
        </p:nvSpPr>
        <p:spPr>
          <a:xfrm>
            <a:off x="5958991" y="1611821"/>
            <a:ext cx="642929" cy="1080553"/>
          </a:xfrm>
          <a:custGeom>
            <a:rect b="b" l="l" r="r" t="t"/>
            <a:pathLst>
              <a:path extrusionOk="0" h="2161105" w="1285858">
                <a:moveTo>
                  <a:pt x="0" y="0"/>
                </a:moveTo>
                <a:lnTo>
                  <a:pt x="1285857" y="0"/>
                </a:lnTo>
                <a:lnTo>
                  <a:pt x="1285857" y="2161105"/>
                </a:lnTo>
                <a:lnTo>
                  <a:pt x="0" y="2161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9" name="Google Shape;839;p73"/>
          <p:cNvSpPr/>
          <p:nvPr/>
        </p:nvSpPr>
        <p:spPr>
          <a:xfrm>
            <a:off x="2687806" y="1915817"/>
            <a:ext cx="1313772" cy="530436"/>
          </a:xfrm>
          <a:custGeom>
            <a:rect b="b" l="l" r="r" t="t"/>
            <a:pathLst>
              <a:path extrusionOk="0" h="1060871" w="2627544">
                <a:moveTo>
                  <a:pt x="0" y="0"/>
                </a:moveTo>
                <a:lnTo>
                  <a:pt x="2627544" y="0"/>
                </a:lnTo>
                <a:lnTo>
                  <a:pt x="2627544" y="1060870"/>
                </a:lnTo>
                <a:lnTo>
                  <a:pt x="0" y="10608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0" name="Google Shape;840;p73"/>
          <p:cNvSpPr/>
          <p:nvPr/>
        </p:nvSpPr>
        <p:spPr>
          <a:xfrm>
            <a:off x="7688654" y="1683310"/>
            <a:ext cx="491370" cy="1007938"/>
          </a:xfrm>
          <a:custGeom>
            <a:rect b="b" l="l" r="r" t="t"/>
            <a:pathLst>
              <a:path extrusionOk="0" h="2015876" w="982739">
                <a:moveTo>
                  <a:pt x="0" y="0"/>
                </a:moveTo>
                <a:lnTo>
                  <a:pt x="982739" y="0"/>
                </a:lnTo>
                <a:lnTo>
                  <a:pt x="982739" y="2015876"/>
                </a:lnTo>
                <a:lnTo>
                  <a:pt x="0" y="20158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1" name="Google Shape;841;p73"/>
          <p:cNvSpPr/>
          <p:nvPr/>
        </p:nvSpPr>
        <p:spPr>
          <a:xfrm rot="-1663110">
            <a:off x="1144840" y="2214966"/>
            <a:ext cx="104425" cy="185255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9" y="0"/>
                </a:lnTo>
                <a:lnTo>
                  <a:pt x="208909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2" name="Google Shape;842;p73"/>
          <p:cNvSpPr/>
          <p:nvPr/>
        </p:nvSpPr>
        <p:spPr>
          <a:xfrm rot="-4951147">
            <a:off x="1789897" y="2125220"/>
            <a:ext cx="104297" cy="185514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9" y="0"/>
                </a:lnTo>
                <a:lnTo>
                  <a:pt x="208909" y="369749"/>
                </a:lnTo>
                <a:lnTo>
                  <a:pt x="0" y="369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3" name="Google Shape;843;p73"/>
          <p:cNvSpPr/>
          <p:nvPr/>
        </p:nvSpPr>
        <p:spPr>
          <a:xfrm rot="1754930">
            <a:off x="3278968" y="1921331"/>
            <a:ext cx="104753" cy="184953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8" y="0"/>
                </a:lnTo>
                <a:lnTo>
                  <a:pt x="208908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4" name="Google Shape;844;p73"/>
          <p:cNvSpPr/>
          <p:nvPr/>
        </p:nvSpPr>
        <p:spPr>
          <a:xfrm rot="-5158546">
            <a:off x="4278509" y="2183760"/>
            <a:ext cx="104189" cy="185327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9" y="0"/>
                </a:lnTo>
                <a:lnTo>
                  <a:pt x="208909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5" name="Google Shape;845;p73"/>
          <p:cNvSpPr/>
          <p:nvPr/>
        </p:nvSpPr>
        <p:spPr>
          <a:xfrm rot="1578590">
            <a:off x="5069199" y="2061904"/>
            <a:ext cx="104872" cy="185207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9" y="0"/>
                </a:lnTo>
                <a:lnTo>
                  <a:pt x="208909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6" name="Google Shape;846;p73"/>
          <p:cNvSpPr/>
          <p:nvPr/>
        </p:nvSpPr>
        <p:spPr>
          <a:xfrm rot="-7216621">
            <a:off x="6078694" y="1902535"/>
            <a:ext cx="104624" cy="185175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8" y="0"/>
                </a:lnTo>
                <a:lnTo>
                  <a:pt x="208908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7" name="Google Shape;847;p73"/>
          <p:cNvSpPr/>
          <p:nvPr/>
        </p:nvSpPr>
        <p:spPr>
          <a:xfrm rot="-5124192">
            <a:off x="6966811" y="2215117"/>
            <a:ext cx="104267" cy="185465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8" y="0"/>
                </a:lnTo>
                <a:lnTo>
                  <a:pt x="208908" y="369750"/>
                </a:lnTo>
                <a:lnTo>
                  <a:pt x="0" y="3697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8" name="Google Shape;848;p73"/>
          <p:cNvSpPr/>
          <p:nvPr/>
        </p:nvSpPr>
        <p:spPr>
          <a:xfrm rot="2542193">
            <a:off x="7983261" y="2156155"/>
            <a:ext cx="104622" cy="184551"/>
          </a:xfrm>
          <a:custGeom>
            <a:rect b="b" l="l" r="r" t="t"/>
            <a:pathLst>
              <a:path extrusionOk="0" h="369749" w="208908">
                <a:moveTo>
                  <a:pt x="0" y="0"/>
                </a:moveTo>
                <a:lnTo>
                  <a:pt x="208909" y="0"/>
                </a:lnTo>
                <a:lnTo>
                  <a:pt x="208909" y="369749"/>
                </a:lnTo>
                <a:lnTo>
                  <a:pt x="0" y="369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49" name="Google Shape;849;p73"/>
          <p:cNvSpPr/>
          <p:nvPr/>
        </p:nvSpPr>
        <p:spPr>
          <a:xfrm>
            <a:off x="4085030" y="2958834"/>
            <a:ext cx="490507" cy="517686"/>
          </a:xfrm>
          <a:custGeom>
            <a:rect b="b" l="l" r="r" t="t"/>
            <a:pathLst>
              <a:path extrusionOk="0" h="1035372" w="981015">
                <a:moveTo>
                  <a:pt x="0" y="0"/>
                </a:moveTo>
                <a:lnTo>
                  <a:pt x="981015" y="0"/>
                </a:lnTo>
                <a:lnTo>
                  <a:pt x="981015" y="1035372"/>
                </a:lnTo>
                <a:lnTo>
                  <a:pt x="0" y="1035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0" name="Google Shape;850;p73"/>
          <p:cNvSpPr/>
          <p:nvPr/>
        </p:nvSpPr>
        <p:spPr>
          <a:xfrm>
            <a:off x="4001578" y="4098839"/>
            <a:ext cx="816141" cy="1044661"/>
          </a:xfrm>
          <a:custGeom>
            <a:rect b="b" l="l" r="r" t="t"/>
            <a:pathLst>
              <a:path extrusionOk="0" h="2089322" w="1632282">
                <a:moveTo>
                  <a:pt x="0" y="0"/>
                </a:moveTo>
                <a:lnTo>
                  <a:pt x="1632282" y="0"/>
                </a:lnTo>
                <a:lnTo>
                  <a:pt x="1632282" y="2089322"/>
                </a:lnTo>
                <a:lnTo>
                  <a:pt x="0" y="2089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1" name="Google Shape;851;p73"/>
          <p:cNvSpPr/>
          <p:nvPr/>
        </p:nvSpPr>
        <p:spPr>
          <a:xfrm>
            <a:off x="3821561" y="3557482"/>
            <a:ext cx="360033" cy="342032"/>
          </a:xfrm>
          <a:custGeom>
            <a:rect b="b" l="l" r="r" t="t"/>
            <a:pathLst>
              <a:path extrusionOk="0" h="684064" w="720067">
                <a:moveTo>
                  <a:pt x="0" y="0"/>
                </a:moveTo>
                <a:lnTo>
                  <a:pt x="720067" y="0"/>
                </a:lnTo>
                <a:lnTo>
                  <a:pt x="720067" y="684064"/>
                </a:lnTo>
                <a:lnTo>
                  <a:pt x="0" y="684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52" name="Google Shape;852;p73"/>
          <p:cNvCxnSpPr/>
          <p:nvPr/>
        </p:nvCxnSpPr>
        <p:spPr>
          <a:xfrm>
            <a:off x="4330283" y="3557482"/>
            <a:ext cx="0" cy="464400"/>
          </a:xfrm>
          <a:prstGeom prst="straightConnector1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53" name="Google Shape;853;p73"/>
          <p:cNvCxnSpPr/>
          <p:nvPr/>
        </p:nvCxnSpPr>
        <p:spPr>
          <a:xfrm>
            <a:off x="4330283" y="2413586"/>
            <a:ext cx="0" cy="472200"/>
          </a:xfrm>
          <a:prstGeom prst="straightConnector1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4" name="Google Shape;854;p73"/>
          <p:cNvSpPr/>
          <p:nvPr/>
        </p:nvSpPr>
        <p:spPr>
          <a:xfrm>
            <a:off x="6783900" y="2991501"/>
            <a:ext cx="490507" cy="517686"/>
          </a:xfrm>
          <a:custGeom>
            <a:rect b="b" l="l" r="r" t="t"/>
            <a:pathLst>
              <a:path extrusionOk="0" h="1035372" w="981015">
                <a:moveTo>
                  <a:pt x="0" y="0"/>
                </a:moveTo>
                <a:lnTo>
                  <a:pt x="981015" y="0"/>
                </a:lnTo>
                <a:lnTo>
                  <a:pt x="981015" y="1035372"/>
                </a:lnTo>
                <a:lnTo>
                  <a:pt x="0" y="1035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5" name="Google Shape;855;p73"/>
          <p:cNvSpPr/>
          <p:nvPr/>
        </p:nvSpPr>
        <p:spPr>
          <a:xfrm>
            <a:off x="6700448" y="4131506"/>
            <a:ext cx="816141" cy="1044661"/>
          </a:xfrm>
          <a:custGeom>
            <a:rect b="b" l="l" r="r" t="t"/>
            <a:pathLst>
              <a:path extrusionOk="0" h="2089322" w="1632282">
                <a:moveTo>
                  <a:pt x="0" y="0"/>
                </a:moveTo>
                <a:lnTo>
                  <a:pt x="1632283" y="0"/>
                </a:lnTo>
                <a:lnTo>
                  <a:pt x="1632283" y="2089322"/>
                </a:lnTo>
                <a:lnTo>
                  <a:pt x="0" y="20893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56" name="Google Shape;856;p73"/>
          <p:cNvSpPr/>
          <p:nvPr/>
        </p:nvSpPr>
        <p:spPr>
          <a:xfrm>
            <a:off x="6520431" y="3590149"/>
            <a:ext cx="360034" cy="342032"/>
          </a:xfrm>
          <a:custGeom>
            <a:rect b="b" l="l" r="r" t="t"/>
            <a:pathLst>
              <a:path extrusionOk="0" h="684064" w="720067">
                <a:moveTo>
                  <a:pt x="0" y="0"/>
                </a:moveTo>
                <a:lnTo>
                  <a:pt x="720067" y="0"/>
                </a:lnTo>
                <a:lnTo>
                  <a:pt x="720067" y="684064"/>
                </a:lnTo>
                <a:lnTo>
                  <a:pt x="0" y="684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57" name="Google Shape;857;p73"/>
          <p:cNvCxnSpPr/>
          <p:nvPr/>
        </p:nvCxnSpPr>
        <p:spPr>
          <a:xfrm>
            <a:off x="7029154" y="3590149"/>
            <a:ext cx="0" cy="464400"/>
          </a:xfrm>
          <a:prstGeom prst="straightConnector1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858" name="Google Shape;858;p73"/>
          <p:cNvCxnSpPr/>
          <p:nvPr/>
        </p:nvCxnSpPr>
        <p:spPr>
          <a:xfrm>
            <a:off x="7029154" y="2446252"/>
            <a:ext cx="0" cy="472200"/>
          </a:xfrm>
          <a:prstGeom prst="straightConnector1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59" name="Google Shape;859;p73"/>
          <p:cNvSpPr/>
          <p:nvPr/>
        </p:nvSpPr>
        <p:spPr>
          <a:xfrm>
            <a:off x="951460" y="2991501"/>
            <a:ext cx="490507" cy="517686"/>
          </a:xfrm>
          <a:custGeom>
            <a:rect b="b" l="l" r="r" t="t"/>
            <a:pathLst>
              <a:path extrusionOk="0" h="1035372" w="981015">
                <a:moveTo>
                  <a:pt x="0" y="0"/>
                </a:moveTo>
                <a:lnTo>
                  <a:pt x="981015" y="0"/>
                </a:lnTo>
                <a:lnTo>
                  <a:pt x="981015" y="1035372"/>
                </a:lnTo>
                <a:lnTo>
                  <a:pt x="0" y="1035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60" name="Google Shape;860;p73"/>
          <p:cNvCxnSpPr/>
          <p:nvPr/>
        </p:nvCxnSpPr>
        <p:spPr>
          <a:xfrm>
            <a:off x="1196714" y="2446252"/>
            <a:ext cx="0" cy="472200"/>
          </a:xfrm>
          <a:prstGeom prst="straightConnector1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1" name="Google Shape;861;p73"/>
          <p:cNvSpPr/>
          <p:nvPr/>
        </p:nvSpPr>
        <p:spPr>
          <a:xfrm>
            <a:off x="1582935" y="2958834"/>
            <a:ext cx="490507" cy="517686"/>
          </a:xfrm>
          <a:custGeom>
            <a:rect b="b" l="l" r="r" t="t"/>
            <a:pathLst>
              <a:path extrusionOk="0" h="1035372" w="981015">
                <a:moveTo>
                  <a:pt x="0" y="0"/>
                </a:moveTo>
                <a:lnTo>
                  <a:pt x="981016" y="0"/>
                </a:lnTo>
                <a:lnTo>
                  <a:pt x="981016" y="1035372"/>
                </a:lnTo>
                <a:lnTo>
                  <a:pt x="0" y="1035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62" name="Google Shape;862;p73"/>
          <p:cNvCxnSpPr/>
          <p:nvPr/>
        </p:nvCxnSpPr>
        <p:spPr>
          <a:xfrm>
            <a:off x="1828189" y="2413586"/>
            <a:ext cx="0" cy="472200"/>
          </a:xfrm>
          <a:prstGeom prst="straightConnector1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3" name="Google Shape;863;p73"/>
          <p:cNvSpPr/>
          <p:nvPr/>
        </p:nvSpPr>
        <p:spPr>
          <a:xfrm>
            <a:off x="3072235" y="2972616"/>
            <a:ext cx="490507" cy="517686"/>
          </a:xfrm>
          <a:custGeom>
            <a:rect b="b" l="l" r="r" t="t"/>
            <a:pathLst>
              <a:path extrusionOk="0" h="1035372" w="981015">
                <a:moveTo>
                  <a:pt x="0" y="0"/>
                </a:moveTo>
                <a:lnTo>
                  <a:pt x="981015" y="0"/>
                </a:lnTo>
                <a:lnTo>
                  <a:pt x="981015" y="1035372"/>
                </a:lnTo>
                <a:lnTo>
                  <a:pt x="0" y="1035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64" name="Google Shape;864;p73"/>
          <p:cNvCxnSpPr/>
          <p:nvPr/>
        </p:nvCxnSpPr>
        <p:spPr>
          <a:xfrm>
            <a:off x="3317489" y="2427367"/>
            <a:ext cx="0" cy="472200"/>
          </a:xfrm>
          <a:prstGeom prst="straightConnector1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5" name="Google Shape;865;p73"/>
          <p:cNvSpPr/>
          <p:nvPr/>
        </p:nvSpPr>
        <p:spPr>
          <a:xfrm>
            <a:off x="4876106" y="2958834"/>
            <a:ext cx="490507" cy="517686"/>
          </a:xfrm>
          <a:custGeom>
            <a:rect b="b" l="l" r="r" t="t"/>
            <a:pathLst>
              <a:path extrusionOk="0" h="1035372" w="981015">
                <a:moveTo>
                  <a:pt x="0" y="0"/>
                </a:moveTo>
                <a:lnTo>
                  <a:pt x="981015" y="0"/>
                </a:lnTo>
                <a:lnTo>
                  <a:pt x="981015" y="1035372"/>
                </a:lnTo>
                <a:lnTo>
                  <a:pt x="0" y="1035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66" name="Google Shape;866;p73"/>
          <p:cNvCxnSpPr/>
          <p:nvPr/>
        </p:nvCxnSpPr>
        <p:spPr>
          <a:xfrm>
            <a:off x="5121360" y="2413586"/>
            <a:ext cx="0" cy="472200"/>
          </a:xfrm>
          <a:prstGeom prst="straightConnector1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7" name="Google Shape;867;p73"/>
          <p:cNvSpPr/>
          <p:nvPr/>
        </p:nvSpPr>
        <p:spPr>
          <a:xfrm>
            <a:off x="5830003" y="2972616"/>
            <a:ext cx="490507" cy="517686"/>
          </a:xfrm>
          <a:custGeom>
            <a:rect b="b" l="l" r="r" t="t"/>
            <a:pathLst>
              <a:path extrusionOk="0" h="1035372" w="981015">
                <a:moveTo>
                  <a:pt x="0" y="0"/>
                </a:moveTo>
                <a:lnTo>
                  <a:pt x="981016" y="0"/>
                </a:lnTo>
                <a:lnTo>
                  <a:pt x="981016" y="1035372"/>
                </a:lnTo>
                <a:lnTo>
                  <a:pt x="0" y="1035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68" name="Google Shape;868;p73"/>
          <p:cNvCxnSpPr/>
          <p:nvPr/>
        </p:nvCxnSpPr>
        <p:spPr>
          <a:xfrm>
            <a:off x="6075257" y="2427367"/>
            <a:ext cx="0" cy="472200"/>
          </a:xfrm>
          <a:prstGeom prst="straightConnector1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69" name="Google Shape;869;p73"/>
          <p:cNvSpPr/>
          <p:nvPr/>
        </p:nvSpPr>
        <p:spPr>
          <a:xfrm>
            <a:off x="7789948" y="2972616"/>
            <a:ext cx="490507" cy="517686"/>
          </a:xfrm>
          <a:custGeom>
            <a:rect b="b" l="l" r="r" t="t"/>
            <a:pathLst>
              <a:path extrusionOk="0" h="1035372" w="981015">
                <a:moveTo>
                  <a:pt x="0" y="0"/>
                </a:moveTo>
                <a:lnTo>
                  <a:pt x="981015" y="0"/>
                </a:lnTo>
                <a:lnTo>
                  <a:pt x="981015" y="1035372"/>
                </a:lnTo>
                <a:lnTo>
                  <a:pt x="0" y="1035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870" name="Google Shape;870;p73"/>
          <p:cNvCxnSpPr/>
          <p:nvPr/>
        </p:nvCxnSpPr>
        <p:spPr>
          <a:xfrm>
            <a:off x="8035202" y="2427367"/>
            <a:ext cx="0" cy="472200"/>
          </a:xfrm>
          <a:prstGeom prst="straightConnector1">
            <a:avLst/>
          </a:prstGeom>
          <a:noFill/>
          <a:ln cap="flat" cmpd="sng" w="476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1" name="Google Shape;871;p73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872" name="Google Shape;872;p73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49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29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29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Programme</a:t>
            </a:r>
            <a:endParaRPr sz="700"/>
          </a:p>
        </p:txBody>
      </p:sp>
      <p:pic>
        <p:nvPicPr>
          <p:cNvPr id="171" name="Google Shape;17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1650" y="2016300"/>
            <a:ext cx="929552" cy="929552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9"/>
          <p:cNvSpPr txBox="1"/>
          <p:nvPr/>
        </p:nvSpPr>
        <p:spPr>
          <a:xfrm>
            <a:off x="585267" y="1750413"/>
            <a:ext cx="8016000" cy="17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/>
              <a:t>Digital Phenotyping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/>
              <a:t>AI Nuts ‘N’ Bolts </a:t>
            </a:r>
            <a:endParaRPr sz="700"/>
          </a:p>
          <a:p>
            <a:pPr indent="0" lvl="0" marL="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84150" lvl="1" marL="368300" marR="0" rtl="0" algn="l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" sz="1700"/>
              <a:t>Bipolar Disorder as a Use Case</a:t>
            </a:r>
            <a:endParaRPr sz="700"/>
          </a:p>
        </p:txBody>
      </p:sp>
      <p:sp>
        <p:nvSpPr>
          <p:cNvPr id="173" name="Google Shape;173;p29"/>
          <p:cNvSpPr txBox="1"/>
          <p:nvPr/>
        </p:nvSpPr>
        <p:spPr>
          <a:xfrm>
            <a:off x="3310425" y="2394600"/>
            <a:ext cx="1683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Are you nuts?!?!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9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5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74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8" name="Google Shape;878;p74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9" name="Google Shape;879;p74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880" name="Google Shape;880;p74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Novelty Detection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881" name="Google Shape;881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0538" y="1909959"/>
            <a:ext cx="4042916" cy="323354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74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50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75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8" name="Google Shape;888;p75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89" name="Google Shape;889;p75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890" name="Google Shape;890;p75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Novelty Detection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891" name="Google Shape;891;p75" title="novelty_detection_part1.gif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1025" y="1909959"/>
            <a:ext cx="4041930" cy="3233538"/>
          </a:xfrm>
          <a:prstGeom prst="rect">
            <a:avLst/>
          </a:prstGeom>
          <a:noFill/>
          <a:ln>
            <a:noFill/>
          </a:ln>
        </p:spPr>
      </p:pic>
      <p:sp>
        <p:nvSpPr>
          <p:cNvPr id="892" name="Google Shape;892;p75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51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76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8" name="Google Shape;898;p76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99" name="Google Shape;899;p76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900" name="Google Shape;900;p76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Novelty Detection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901" name="Google Shape;901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0538" y="1909959"/>
            <a:ext cx="4042916" cy="3233543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76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52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77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8" name="Google Shape;908;p77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09" name="Google Shape;909;p77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910" name="Google Shape;910;p77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Novelty Detection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911" name="Google Shape;911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50538" y="1909959"/>
            <a:ext cx="4042916" cy="3233543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77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53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78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8" name="Google Shape;918;p78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19" name="Google Shape;919;p78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920" name="Google Shape;920;p78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Novelty Detection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921" name="Google Shape;921;p78" title="novelty_detection_part2.gif"/>
          <p:cNvPicPr preferRelativeResize="0"/>
          <p:nvPr/>
        </p:nvPicPr>
        <p:blipFill/>
        <p:spPr>
          <a:xfrm>
            <a:off x="2551013" y="1909959"/>
            <a:ext cx="4041930" cy="3233538"/>
          </a:xfrm>
          <a:prstGeom prst="rect">
            <a:avLst/>
          </a:prstGeom>
          <a:noFill/>
          <a:ln>
            <a:noFill/>
          </a:ln>
        </p:spPr>
      </p:pic>
      <p:sp>
        <p:nvSpPr>
          <p:cNvPr id="922" name="Google Shape;922;p78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54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6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79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8" name="Google Shape;928;p79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29" name="Google Shape;929;p79"/>
          <p:cNvSpPr/>
          <p:nvPr/>
        </p:nvSpPr>
        <p:spPr>
          <a:xfrm>
            <a:off x="2892785" y="1862833"/>
            <a:ext cx="3358430" cy="3358430"/>
          </a:xfrm>
          <a:custGeom>
            <a:rect b="b" l="l" r="r" t="t"/>
            <a:pathLst>
              <a:path extrusionOk="0" h="6716860" w="6716860">
                <a:moveTo>
                  <a:pt x="0" y="0"/>
                </a:moveTo>
                <a:lnTo>
                  <a:pt x="6716860" y="0"/>
                </a:lnTo>
                <a:lnTo>
                  <a:pt x="6716860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0" name="Google Shape;930;p79"/>
          <p:cNvSpPr txBox="1"/>
          <p:nvPr/>
        </p:nvSpPr>
        <p:spPr>
          <a:xfrm>
            <a:off x="2754593" y="1701067"/>
            <a:ext cx="36348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Standing on the Shoulder of Giants</a:t>
            </a:r>
            <a:endParaRPr sz="700"/>
          </a:p>
        </p:txBody>
      </p:sp>
      <p:sp>
        <p:nvSpPr>
          <p:cNvPr id="931" name="Google Shape;931;p79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932" name="Google Shape;932;p79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sp>
        <p:nvSpPr>
          <p:cNvPr id="933" name="Google Shape;933;p79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55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80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39" name="Google Shape;939;p80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0" name="Google Shape;940;p80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941" name="Google Shape;941;p80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942" name="Google Shape;942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9850" y="1605150"/>
            <a:ext cx="5024251" cy="3517975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p80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56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1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9" name="Google Shape;949;p81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0" name="Google Shape;950;p81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951" name="Google Shape;951;p81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952" name="Google Shape;952;p81" title="Screenshot 2025-11-24 at 11.09.5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5200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81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57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82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9" name="Google Shape;959;p82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0" name="Google Shape;960;p82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961" name="Google Shape;961;p82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962" name="Google Shape;962;p82" title="Screenshot 2025-11-24 at 11.11.0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5200" y="1858884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963" name="Google Shape;963;p82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58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83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69" name="Google Shape;969;p83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0" name="Google Shape;970;p83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971" name="Google Shape;971;p83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972" name="Google Shape;972;p83" title="Screenshot 2025-11-24 at 11.12.0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5200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83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59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0" name="Google Shape;180;p30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1" name="Google Shape;181;p30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Digital Phenotyping</a:t>
            </a:r>
            <a:endParaRPr sz="700"/>
          </a:p>
        </p:txBody>
      </p:sp>
      <p:sp>
        <p:nvSpPr>
          <p:cNvPr id="182" name="Google Shape;182;p30"/>
          <p:cNvSpPr txBox="1"/>
          <p:nvPr/>
        </p:nvSpPr>
        <p:spPr>
          <a:xfrm>
            <a:off x="489600" y="1043750"/>
            <a:ext cx="81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A254C"/>
                </a:solidFill>
                <a:highlight>
                  <a:srgbClr val="FFFFFF"/>
                </a:highlight>
              </a:rPr>
              <a:t>Moment-by-moment quantification of the individual-level human phenotype in-situ using data from smartphones and other personal digital devices.</a:t>
            </a:r>
            <a:endParaRPr sz="1700"/>
          </a:p>
        </p:txBody>
      </p:sp>
      <p:sp>
        <p:nvSpPr>
          <p:cNvPr id="183" name="Google Shape;183;p30"/>
          <p:cNvSpPr/>
          <p:nvPr/>
        </p:nvSpPr>
        <p:spPr>
          <a:xfrm>
            <a:off x="2725675" y="3025875"/>
            <a:ext cx="3603000" cy="1085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0"/>
          <p:cNvSpPr txBox="1"/>
          <p:nvPr/>
        </p:nvSpPr>
        <p:spPr>
          <a:xfrm>
            <a:off x="5675850" y="1751750"/>
            <a:ext cx="29538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Torous et al., JMIR Ment Health, 2016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0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6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84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79" name="Google Shape;979;p84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0" name="Google Shape;980;p84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981" name="Google Shape;981;p84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982" name="Google Shape;982;p84" title="Screenshot 2025-11-24 at 11.12.4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5225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84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60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85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89" name="Google Shape;989;p85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0" name="Google Shape;990;p85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991" name="Google Shape;991;p85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992" name="Google Shape;992;p85" title="Screenshot 2025-11-24 at 11.13.5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5225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85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61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7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86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99" name="Google Shape;999;p86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0" name="Google Shape;1000;p86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1001" name="Google Shape;1001;p86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002" name="Google Shape;1002;p86" title="Screenshot 2025-11-24 at 11.15.20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5225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03" name="Google Shape;1003;p86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62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87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09" name="Google Shape;1009;p87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0" name="Google Shape;1010;p87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1011" name="Google Shape;1011;p87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012" name="Google Shape;1012;p87" title="Screenshot 2025-11-24 at 11.15.29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3300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87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63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88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19" name="Google Shape;1019;p88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0" name="Google Shape;1020;p88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1021" name="Google Shape;1021;p88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022" name="Google Shape;1022;p88" title="Screenshot 2025-11-24 at 11.15.3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5225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88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64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7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89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29" name="Google Shape;1029;p89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0" name="Google Shape;1030;p89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1031" name="Google Shape;1031;p89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032" name="Google Shape;1032;p89" title="Screenshot 2025-11-24 at 11.15.3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5225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89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65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7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90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39" name="Google Shape;1039;p90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0" name="Google Shape;1040;p90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1041" name="Google Shape;1041;p90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042" name="Google Shape;1042;p90" title="Screenshot 2025-11-24 at 11.15.3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5225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90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66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91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49" name="Google Shape;1049;p91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0" name="Google Shape;1050;p91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1051" name="Google Shape;1051;p91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052" name="Google Shape;1052;p91" title="Screenshot 2025-11-24 at 11.15.37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3300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91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67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92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9" name="Google Shape;1059;p92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0" name="Google Shape;1060;p92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1061" name="Google Shape;1061;p92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062" name="Google Shape;1062;p92" title="Screenshot 2025-11-24 at 11.15.4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5225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92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68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93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9" name="Google Shape;1069;p93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0" name="Google Shape;1070;p93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1071" name="Google Shape;1071;p93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072" name="Google Shape;1072;p93" title="Screenshot 2025-11-24 at 11.15.5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3300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93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69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1" name="Google Shape;191;p31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2" name="Google Shape;192;p31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Digital Phenotyping</a:t>
            </a:r>
            <a:endParaRPr sz="700"/>
          </a:p>
        </p:txBody>
      </p:sp>
      <p:sp>
        <p:nvSpPr>
          <p:cNvPr id="193" name="Google Shape;193;p31"/>
          <p:cNvSpPr txBox="1"/>
          <p:nvPr/>
        </p:nvSpPr>
        <p:spPr>
          <a:xfrm>
            <a:off x="489600" y="1043750"/>
            <a:ext cx="81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A254C"/>
                </a:solidFill>
                <a:highlight>
                  <a:srgbClr val="FFFFFF"/>
                </a:highlight>
              </a:rPr>
              <a:t>M</a:t>
            </a:r>
            <a:r>
              <a:rPr lang="en" sz="1700">
                <a:solidFill>
                  <a:srgbClr val="1A254C"/>
                </a:solidFill>
                <a:highlight>
                  <a:srgbClr val="FFFFFF"/>
                </a:highlight>
              </a:rPr>
              <a:t>oment-by-moment quantification of the individual-level human phenotype in-situ using data from smartphones and other personal digital devices.</a:t>
            </a:r>
            <a:endParaRPr sz="1700"/>
          </a:p>
        </p:txBody>
      </p:sp>
      <p:sp>
        <p:nvSpPr>
          <p:cNvPr id="194" name="Google Shape;194;p31"/>
          <p:cNvSpPr txBox="1"/>
          <p:nvPr/>
        </p:nvSpPr>
        <p:spPr>
          <a:xfrm>
            <a:off x="5675850" y="1751750"/>
            <a:ext cx="29538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Torous et al., JMIR Ment Health, 2016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0537" y="2084813"/>
            <a:ext cx="3602924" cy="284114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1"/>
          <p:cNvSpPr/>
          <p:nvPr/>
        </p:nvSpPr>
        <p:spPr>
          <a:xfrm>
            <a:off x="2725675" y="3025875"/>
            <a:ext cx="3603000" cy="1085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1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7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94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9" name="Google Shape;1079;p94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0" name="Google Shape;1080;p94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Bipolar Disorder as a Use Case</a:t>
            </a:r>
            <a:endParaRPr sz="700"/>
          </a:p>
        </p:txBody>
      </p:sp>
      <p:sp>
        <p:nvSpPr>
          <p:cNvPr id="1081" name="Google Shape;1081;p94"/>
          <p:cNvSpPr txBox="1"/>
          <p:nvPr/>
        </p:nvSpPr>
        <p:spPr>
          <a:xfrm>
            <a:off x="585267" y="1204959"/>
            <a:ext cx="786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99999"/>
                </a:solidFill>
              </a:rPr>
              <a:t>Transfer Learning</a:t>
            </a:r>
            <a:endParaRPr sz="700">
              <a:solidFill>
                <a:srgbClr val="999999"/>
              </a:solidFill>
            </a:endParaRPr>
          </a:p>
        </p:txBody>
      </p:sp>
      <p:pic>
        <p:nvPicPr>
          <p:cNvPr id="1082" name="Google Shape;1082;p94" title="Screenshot 2025-11-24 at 11.16.05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3300" y="1909959"/>
            <a:ext cx="3233541" cy="323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083" name="Google Shape;1083;p94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70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95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89" name="Google Shape;1089;p95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90" name="Google Shape;1090;p95"/>
          <p:cNvSpPr txBox="1"/>
          <p:nvPr/>
        </p:nvSpPr>
        <p:spPr>
          <a:xfrm>
            <a:off x="828117" y="192088"/>
            <a:ext cx="748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Resources &amp; Contact</a:t>
            </a:r>
            <a:endParaRPr sz="700"/>
          </a:p>
        </p:txBody>
      </p:sp>
      <p:sp>
        <p:nvSpPr>
          <p:cNvPr id="1091" name="Google Shape;1091;p95"/>
          <p:cNvSpPr txBox="1"/>
          <p:nvPr/>
        </p:nvSpPr>
        <p:spPr>
          <a:xfrm>
            <a:off x="585276" y="1204950"/>
            <a:ext cx="8374800" cy="21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</a:pPr>
            <a:r>
              <a:rPr lang="en" sz="2100" u="sng">
                <a:solidFill>
                  <a:schemeClr val="hlink"/>
                </a:solidFill>
                <a:highlight>
                  <a:schemeClr val="lt1"/>
                </a:highlight>
                <a:hlinkClick r:id="rId5"/>
              </a:rPr>
              <a:t>Mathematics for Machine Learning</a:t>
            </a:r>
            <a:r>
              <a:rPr lang="en" sz="1050">
                <a:solidFill>
                  <a:schemeClr val="dk1"/>
                </a:solidFill>
                <a:highlight>
                  <a:schemeClr val="lt1"/>
                </a:highlight>
              </a:rPr>
              <a:t> Book by A. Aldo Faisal, Cheng Soon Ong, and Marc Peter Deisenroth</a:t>
            </a:r>
            <a:endParaRPr sz="105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8571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u="sng">
                <a:solidFill>
                  <a:schemeClr val="hlink"/>
                </a:solidFill>
                <a:highlight>
                  <a:schemeClr val="lt1"/>
                </a:highlight>
                <a:hlinkClick r:id="rId6"/>
              </a:rPr>
              <a:t>Understanding Deep Learning</a:t>
            </a:r>
            <a:r>
              <a:rPr lang="en" sz="105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chemeClr val="lt1"/>
                </a:highlight>
              </a:rPr>
              <a:t>Book by  Simon J. D. Prince</a:t>
            </a:r>
            <a:endParaRPr sz="1050">
              <a:solidFill>
                <a:schemeClr val="dk1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28571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 u="sng">
                <a:solidFill>
                  <a:schemeClr val="hlink"/>
                </a:solidFill>
                <a:highlight>
                  <a:schemeClr val="lt1"/>
                </a:highlight>
                <a:hlinkClick r:id="rId7"/>
              </a:rPr>
              <a:t>3Blue1Brown</a:t>
            </a:r>
            <a:r>
              <a:rPr lang="en" sz="1050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chemeClr val="lt1"/>
                </a:highlight>
              </a:rPr>
              <a:t>YouTube channel by </a:t>
            </a:r>
            <a:r>
              <a:rPr lang="en" sz="1050">
                <a:solidFill>
                  <a:srgbClr val="0F0F0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Grant Sanderson</a:t>
            </a:r>
            <a:endParaRPr sz="1050">
              <a:solidFill>
                <a:srgbClr val="0F0F0F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28571"/>
              </a:lnSpc>
              <a:spcBef>
                <a:spcPts val="1300"/>
              </a:spcBef>
              <a:spcAft>
                <a:spcPts val="1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chemeClr val="dk1"/>
                </a:solidFill>
              </a:rPr>
              <a:t>Contact Me</a:t>
            </a:r>
            <a:endParaRPr b="1" sz="2600">
              <a:solidFill>
                <a:schemeClr val="dk1"/>
              </a:solidFill>
            </a:endParaRPr>
          </a:p>
        </p:txBody>
      </p:sp>
      <p:sp>
        <p:nvSpPr>
          <p:cNvPr id="1092" name="Google Shape;1092;p95"/>
          <p:cNvSpPr txBox="1"/>
          <p:nvPr/>
        </p:nvSpPr>
        <p:spPr>
          <a:xfrm>
            <a:off x="3127025" y="2812350"/>
            <a:ext cx="4356600" cy="8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f.corponi@imperial.ac.uk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12121"/>
                </a:solidFill>
                <a:highlight>
                  <a:srgbClr val="FFFFFF"/>
                </a:highlight>
              </a:rPr>
              <a:t>Division of Psychiatry, Imperial College London</a:t>
            </a:r>
            <a:endParaRPr sz="13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12121"/>
                </a:solidFill>
                <a:highlight>
                  <a:srgbClr val="FFFFFF"/>
                </a:highlight>
              </a:rPr>
              <a:t>2</a:t>
            </a:r>
            <a:r>
              <a:rPr baseline="30000" lang="en" sz="1300">
                <a:solidFill>
                  <a:srgbClr val="212121"/>
                </a:solidFill>
                <a:highlight>
                  <a:srgbClr val="FFFFFF"/>
                </a:highlight>
              </a:rPr>
              <a:t>nd</a:t>
            </a:r>
            <a:r>
              <a:rPr lang="en" sz="1300">
                <a:solidFill>
                  <a:srgbClr val="212121"/>
                </a:solidFill>
                <a:highlight>
                  <a:srgbClr val="FFFFFF"/>
                </a:highlight>
              </a:rPr>
              <a:t> Floor Commonwealth Building</a:t>
            </a:r>
            <a:endParaRPr sz="13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12121"/>
                </a:solidFill>
                <a:highlight>
                  <a:srgbClr val="FFFFFF"/>
                </a:highlight>
              </a:rPr>
              <a:t>Du Cane Road</a:t>
            </a:r>
            <a:endParaRPr sz="13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rgbClr val="212121"/>
                </a:solidFill>
                <a:highlight>
                  <a:srgbClr val="FFFFFF"/>
                </a:highlight>
              </a:rPr>
              <a:t>London</a:t>
            </a:r>
            <a:endParaRPr sz="13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12121"/>
                </a:solidFill>
                <a:highlight>
                  <a:srgbClr val="FFFFFF"/>
                </a:highlight>
              </a:rPr>
              <a:t>W12 0NN</a:t>
            </a:r>
            <a:endParaRPr sz="13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u="sng">
                <a:solidFill>
                  <a:schemeClr val="hlink"/>
                </a:solidFill>
                <a:highlight>
                  <a:srgbClr val="FFFFFF"/>
                </a:highlight>
                <a:hlinkClick r:id="rId9"/>
              </a:rPr>
              <a:t>filippocmc.github.io</a:t>
            </a:r>
            <a:endParaRPr sz="13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093" name="Google Shape;1093;p9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77025" y="2702051"/>
            <a:ext cx="650000" cy="6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Google Shape;1094;p9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2477025" y="3274325"/>
            <a:ext cx="650000" cy="6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Google Shape;1095;p9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38473" y="4416377"/>
            <a:ext cx="727100" cy="727122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p95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71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3" name="Google Shape;203;p32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4" name="Google Shape;204;p32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Digital Phenotyping</a:t>
            </a:r>
            <a:endParaRPr sz="700"/>
          </a:p>
        </p:txBody>
      </p:sp>
      <p:sp>
        <p:nvSpPr>
          <p:cNvPr id="205" name="Google Shape;205;p32"/>
          <p:cNvSpPr txBox="1"/>
          <p:nvPr/>
        </p:nvSpPr>
        <p:spPr>
          <a:xfrm>
            <a:off x="489600" y="1043750"/>
            <a:ext cx="81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A254C"/>
                </a:solidFill>
                <a:highlight>
                  <a:srgbClr val="FFFFFF"/>
                </a:highlight>
              </a:rPr>
              <a:t>Moment-by-moment quantification of the individual-level human phenotype in-situ using data from smartphones and other personal digital devices.</a:t>
            </a:r>
            <a:endParaRPr sz="1700"/>
          </a:p>
        </p:txBody>
      </p:sp>
      <p:pic>
        <p:nvPicPr>
          <p:cNvPr id="206" name="Google Shape;20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10563" y="2195225"/>
            <a:ext cx="3322875" cy="26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70537" y="2084813"/>
            <a:ext cx="3602924" cy="2841148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/>
        </p:nvSpPr>
        <p:spPr>
          <a:xfrm>
            <a:off x="5675850" y="1751750"/>
            <a:ext cx="29538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Torous et al., JMIR Ment Health, 2016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2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8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/>
          <p:nvPr/>
        </p:nvSpPr>
        <p:spPr>
          <a:xfrm>
            <a:off x="0" y="0"/>
            <a:ext cx="464772" cy="929543"/>
          </a:xfrm>
          <a:custGeom>
            <a:rect b="b" l="l" r="r" t="t"/>
            <a:pathLst>
              <a:path extrusionOk="0" h="1859085" w="929543">
                <a:moveTo>
                  <a:pt x="0" y="0"/>
                </a:moveTo>
                <a:lnTo>
                  <a:pt x="929543" y="0"/>
                </a:lnTo>
                <a:lnTo>
                  <a:pt x="929543" y="1859085"/>
                </a:lnTo>
                <a:lnTo>
                  <a:pt x="0" y="1859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5" name="Google Shape;215;p33"/>
          <p:cNvSpPr/>
          <p:nvPr/>
        </p:nvSpPr>
        <p:spPr>
          <a:xfrm>
            <a:off x="8629650" y="4165867"/>
            <a:ext cx="494791" cy="926567"/>
          </a:xfrm>
          <a:custGeom>
            <a:rect b="b" l="l" r="r" t="t"/>
            <a:pathLst>
              <a:path extrusionOk="0" h="1853134" w="989583">
                <a:moveTo>
                  <a:pt x="0" y="0"/>
                </a:moveTo>
                <a:lnTo>
                  <a:pt x="989583" y="0"/>
                </a:lnTo>
                <a:lnTo>
                  <a:pt x="989583" y="1853134"/>
                </a:lnTo>
                <a:lnTo>
                  <a:pt x="0" y="18531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6" name="Google Shape;216;p33"/>
          <p:cNvSpPr txBox="1"/>
          <p:nvPr/>
        </p:nvSpPr>
        <p:spPr>
          <a:xfrm>
            <a:off x="2491643" y="192088"/>
            <a:ext cx="4160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Digital Phenotyping</a:t>
            </a:r>
            <a:endParaRPr sz="700"/>
          </a:p>
        </p:txBody>
      </p:sp>
      <p:sp>
        <p:nvSpPr>
          <p:cNvPr id="217" name="Google Shape;217;p33"/>
          <p:cNvSpPr txBox="1"/>
          <p:nvPr/>
        </p:nvSpPr>
        <p:spPr>
          <a:xfrm>
            <a:off x="489600" y="1043750"/>
            <a:ext cx="8164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A254C"/>
                </a:solidFill>
                <a:highlight>
                  <a:srgbClr val="FFFFFF"/>
                </a:highlight>
              </a:rPr>
              <a:t>Moment-by-moment quantification of the individual-level human phenotype in-situ using data from smartphones and other personal digital devices.</a:t>
            </a:r>
            <a:endParaRPr sz="1700"/>
          </a:p>
        </p:txBody>
      </p:sp>
      <p:sp>
        <p:nvSpPr>
          <p:cNvPr id="218" name="Google Shape;218;p33"/>
          <p:cNvSpPr txBox="1"/>
          <p:nvPr/>
        </p:nvSpPr>
        <p:spPr>
          <a:xfrm>
            <a:off x="2491650" y="3436800"/>
            <a:ext cx="6162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WHO,</a:t>
            </a:r>
            <a:r>
              <a:rPr lang="en" sz="1200"/>
              <a:t> Recommendations on digital interventions for health system strengthening, 2020 </a:t>
            </a:r>
            <a:endParaRPr sz="1200"/>
          </a:p>
        </p:txBody>
      </p:sp>
      <p:sp>
        <p:nvSpPr>
          <p:cNvPr id="219" name="Google Shape;219;p33"/>
          <p:cNvSpPr txBox="1"/>
          <p:nvPr/>
        </p:nvSpPr>
        <p:spPr>
          <a:xfrm>
            <a:off x="130650" y="2898363"/>
            <a:ext cx="8882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1A254C"/>
                </a:solidFill>
                <a:highlight>
                  <a:srgbClr val="FFFFFF"/>
                </a:highlight>
              </a:rPr>
              <a:t>Digital interventions are the most promising way to reduce the global mental health burden</a:t>
            </a:r>
            <a:endParaRPr sz="1700">
              <a:solidFill>
                <a:srgbClr val="1A254C"/>
              </a:solidFill>
              <a:highlight>
                <a:srgbClr val="FFFFFF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1A254C"/>
              </a:solidFill>
              <a:highlight>
                <a:srgbClr val="FFFFFF"/>
              </a:highlight>
            </a:endParaRPr>
          </a:p>
        </p:txBody>
      </p:sp>
      <p:sp>
        <p:nvSpPr>
          <p:cNvPr id="220" name="Google Shape;220;p33"/>
          <p:cNvSpPr txBox="1"/>
          <p:nvPr/>
        </p:nvSpPr>
        <p:spPr>
          <a:xfrm>
            <a:off x="5675850" y="1751750"/>
            <a:ext cx="2953800" cy="5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Torous et al., JMIR Ment Health, 2016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3"/>
          <p:cNvSpPr txBox="1"/>
          <p:nvPr/>
        </p:nvSpPr>
        <p:spPr>
          <a:xfrm>
            <a:off x="1" y="4839600"/>
            <a:ext cx="332400" cy="3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9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